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5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40.jpeg" ContentType="image/jpeg"/>
  <Override PartName="/ppt/media/image55.png" ContentType="image/png"/>
  <Override PartName="/ppt/media/image53.png" ContentType="image/png"/>
  <Override PartName="/ppt/media/image52.png" ContentType="image/png"/>
  <Override PartName="/ppt/media/image51.jpeg" ContentType="image/jpeg"/>
  <Override PartName="/ppt/media/image46.png" ContentType="image/png"/>
  <Override PartName="/ppt/media/image45.png" ContentType="image/png"/>
  <Override PartName="/ppt/media/image43.jpeg" ContentType="image/jpeg"/>
  <Override PartName="/ppt/media/image28.png" ContentType="image/png"/>
  <Override PartName="/ppt/media/image93.png" ContentType="image/png"/>
  <Override PartName="/ppt/media/image54.png" ContentType="image/png"/>
  <Override PartName="/ppt/media/image41.jpeg" ContentType="image/jpeg"/>
  <Override PartName="/ppt/media/image66.png" ContentType="image/png"/>
  <Override PartName="/ppt/media/image44.png" ContentType="image/png"/>
  <Override PartName="/ppt/media/image39.png" ContentType="image/png"/>
  <Override PartName="/ppt/media/image38.png" ContentType="image/png"/>
  <Override PartName="/ppt/media/image34.png" ContentType="image/png"/>
  <Override PartName="/ppt/media/image30.jpeg" ContentType="image/jpeg"/>
  <Override PartName="/ppt/media/image13.png" ContentType="image/png"/>
  <Override PartName="/ppt/media/image1.png" ContentType="image/png"/>
  <Override PartName="/ppt/media/image9.tif" ContentType="image/tiff"/>
  <Override PartName="/ppt/media/image7.png" ContentType="image/png"/>
  <Override PartName="/ppt/media/image19.png" ContentType="image/png"/>
  <Override PartName="/ppt/media/image79.jpeg" ContentType="image/jpeg"/>
  <Override PartName="/ppt/media/image84.png" ContentType="image/png"/>
  <Override PartName="/ppt/media/image48.png" ContentType="image/png"/>
  <Override PartName="/ppt/media/image11.png" ContentType="image/png"/>
  <Override PartName="/ppt/media/image8.tif" ContentType="image/tiff"/>
  <Override PartName="/ppt/media/image6.png" ContentType="image/png"/>
  <Override PartName="/ppt/media/image18.png" ContentType="image/png"/>
  <Override PartName="/ppt/media/image42.jpeg" ContentType="image/jpeg"/>
  <Override PartName="/ppt/media/image83.png" ContentType="image/png"/>
  <Override PartName="/ppt/media/image47.png" ContentType="image/png"/>
  <Override PartName="/ppt/media/image35.jpeg" ContentType="image/jpeg"/>
  <Override PartName="/ppt/media/image10.png" ContentType="image/png"/>
  <Override PartName="/ppt/media/image36.jpeg" ContentType="image/jpe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64.png" ContentType="image/png"/>
  <Override PartName="/ppt/media/image65.png" ContentType="image/png"/>
  <Override PartName="/ppt/media/image68.png" ContentType="image/png"/>
  <Override PartName="/ppt/media/image70.png" ContentType="image/png"/>
  <Override PartName="/ppt/media/image91.jpeg" ContentType="image/jpeg"/>
  <Override PartName="/ppt/media/image67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29.jpeg" ContentType="image/jpeg"/>
  <Override PartName="/ppt/media/image73.png" ContentType="image/png"/>
  <Override PartName="/ppt/media/image86.jpeg" ContentType="image/jpe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63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101.png" ContentType="image/png"/>
  <Override PartName="/ppt/media/image94.png" ContentType="image/png"/>
  <Override PartName="/ppt/media/image104.jpeg" ContentType="image/jpeg"/>
  <Override PartName="/ppt/media/image87.png" ContentType="image/png"/>
  <Override PartName="/ppt/media/image97.png" ContentType="image/png"/>
  <Override PartName="/ppt/media/image60.png" ContentType="image/png"/>
  <Override PartName="/ppt/media/image85.png" ContentType="image/png"/>
  <Override PartName="/ppt/media/image62.png" ContentType="image/png"/>
  <Override PartName="/ppt/media/image27.png" ContentType="image/png"/>
  <Override PartName="/ppt/media/image90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31.png" ContentType="image/png"/>
  <Override PartName="/ppt/media/image99.wmf" ContentType="image/x-wmf"/>
  <Override PartName="/ppt/media/image4.wmf" ContentType="image/x-wmf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2.wmf" ContentType="image/x-wmf"/>
  <Override PartName="/ppt/media/image57.png" ContentType="image/png"/>
  <Override PartName="/ppt/media/image17.png" ContentType="image/png"/>
  <Override PartName="/ppt/media/image98.jpeg" ContentType="image/jpeg"/>
  <Override PartName="/ppt/media/image82.png" ContentType="image/png"/>
  <Override PartName="/ppt/media/image16.png" ContentType="image/png"/>
  <Override PartName="/ppt/media/image81.png" ContentType="image/png"/>
  <Override PartName="/ppt/media/image14.png" ContentType="image/png"/>
  <Override PartName="/ppt/media/image24.png" ContentType="image/png"/>
  <Override PartName="/ppt/media/image26.png" ContentType="image/png"/>
  <Override PartName="/ppt/media/image15.png" ContentType="image/png"/>
  <Override PartName="/ppt/media/image92.jpeg" ContentType="image/jpeg"/>
  <Override PartName="/ppt/media/image80.png" ContentType="image/png"/>
  <Override PartName="/ppt/media/image3.png" ContentType="image/png"/>
  <Override PartName="/ppt/media/image33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AB281F9-2C46-47EE-912A-BCA652D5031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0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44FA858-D82D-4AE7-9B51-2C21FE4F36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7C20BA-2BAA-4050-B9CF-364047CC3D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800E5F3-65FE-48BA-9267-89238401A4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E78A1A4-084D-47EA-A4F8-59293652267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59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8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4778DB0-00B4-4D6F-8F8E-EB242AD7548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1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DE8CA8-A334-4B21-BCE2-E0B3866637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A14AFD8-0200-4E3C-88F6-D238FE4BB1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019002-F316-41F5-836B-B6D74BBCBA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0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AADAA8-03CD-4C64-85B1-BE06C34E9AA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6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90AD542-2D32-4CE7-9974-F9D2C68335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</p:spPr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9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97F2EB-1F9A-4D4F-8AA7-776D2EBD97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360" cy="38088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440" cy="6314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20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360" cy="380880"/>
          </a:xfrm>
          <a:prstGeom prst="rect">
            <a:avLst/>
          </a:prstGeom>
          <a:ln>
            <a:noFill/>
          </a:ln>
        </p:spPr>
      </p:pic>
      <p:pic>
        <p:nvPicPr>
          <p:cNvPr id="120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440" cy="6314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7500960" y="6485760"/>
            <a:ext cx="148320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hyperlink" Target="https://genome.ucsc.edu/ENCODE/protocols/dataStandards/ENCODE_RNAseq_Standards_V1.0.pdf" TargetMode="External"/><Relationship Id="rId4" Type="http://schemas.openxmlformats.org/officeDocument/2006/relationships/image" Target="../media/image84.png"/><Relationship Id="rId5" Type="http://schemas.openxmlformats.org/officeDocument/2006/relationships/hyperlink" Target="http://seqanswers.com/" TargetMode="External"/><Relationship Id="rId6" Type="http://schemas.openxmlformats.org/officeDocument/2006/relationships/image" Target="../media/image85.png"/><Relationship Id="rId7" Type="http://schemas.openxmlformats.org/officeDocument/2006/relationships/hyperlink" Target="https://www.biostars.org/" TargetMode="External"/><Relationship Id="rId8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jpeg"/><Relationship Id="rId5" Type="http://schemas.openxmlformats.org/officeDocument/2006/relationships/image" Target="../media/image92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4129200"/>
            <a:ext cx="8457120" cy="4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Overview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4964400"/>
            <a:ext cx="809676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07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0760" cy="3425760"/>
          </a:xfrm>
          <a:prstGeom prst="rect">
            <a:avLst/>
          </a:prstGeom>
          <a:ln>
            <a:noFill/>
          </a:ln>
        </p:spPr>
      </p:pic>
      <p:sp>
        <p:nvSpPr>
          <p:cNvPr id="208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5880" cy="716760"/>
          </a:xfrm>
          <a:prstGeom prst="rect">
            <a:avLst/>
          </a:prstGeom>
          <a:ln>
            <a:noFill/>
          </a:ln>
        </p:spPr>
      </p:pic>
      <p:sp>
        <p:nvSpPr>
          <p:cNvPr id="210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395640" y="1412640"/>
            <a:ext cx="8636760" cy="57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360" y="1816560"/>
            <a:ext cx="9143280" cy="270756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822240" y="2468880"/>
            <a:ext cx="3109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Human annotated transcripts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95640" y="1412640"/>
            <a:ext cx="8636760" cy="57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81800" y="2650680"/>
            <a:ext cx="4223520" cy="413208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4810320" y="2549880"/>
            <a:ext cx="4187160" cy="423288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3237480" y="6619680"/>
            <a:ext cx="307152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latin typeface="Arial"/>
              </a:rPr>
              <a:t>Data source: https://gtexportal.org/home/datasets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3108960" y="2360880"/>
            <a:ext cx="3479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Gtex V8 - human tissue samples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95640" y="1412640"/>
            <a:ext cx="8636760" cy="57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molecules are exposed to degradation enzymes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affects results</a:t>
            </a:r>
            <a:endParaRPr b="0" lang="en-US" sz="18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Is there a reference genome?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Yes : how good?</a:t>
            </a:r>
            <a:endParaRPr b="0" lang="en-US" sz="18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  :  transcriptome assembly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buSzPct val="111086"/>
              <a:buBlip>
                <a:blip r:embed="rId5"/>
              </a:buBlip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good is gene annotation?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Main sequencing technologies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0" y="1577160"/>
            <a:ext cx="9143280" cy="3165840"/>
          </a:xfrm>
          <a:prstGeom prst="rect">
            <a:avLst/>
          </a:prstGeom>
          <a:ln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3749040" y="4743360"/>
            <a:ext cx="1408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 length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67640" y="40464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Oxford Nanopore – direct DNA/RNA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467640" y="1340640"/>
            <a:ext cx="4840200" cy="5127480"/>
          </a:xfrm>
          <a:prstGeom prst="rect">
            <a:avLst/>
          </a:prstGeom>
          <a:ln>
            <a:noFill/>
          </a:ln>
        </p:spPr>
      </p:pic>
      <p:pic>
        <p:nvPicPr>
          <p:cNvPr id="334" name="Picture 10" descr=""/>
          <p:cNvPicPr/>
          <p:nvPr/>
        </p:nvPicPr>
        <p:blipFill>
          <a:blip r:embed="rId2"/>
          <a:stretch/>
        </p:blipFill>
        <p:spPr>
          <a:xfrm>
            <a:off x="5580000" y="2709000"/>
            <a:ext cx="3286080" cy="24606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Ion torrent – reading pH changes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1765800"/>
            <a:ext cx="9140760" cy="3827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67640" y="40464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Single Molecule Real Time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8" name="Picture 2" descr=""/>
          <p:cNvPicPr/>
          <p:nvPr/>
        </p:nvPicPr>
        <p:blipFill>
          <a:blip r:embed="rId1"/>
          <a:srcRect l="0" t="0" r="27197" b="0"/>
          <a:stretch/>
        </p:blipFill>
        <p:spPr>
          <a:xfrm>
            <a:off x="595800" y="1571040"/>
            <a:ext cx="4850640" cy="4806720"/>
          </a:xfrm>
          <a:prstGeom prst="rect">
            <a:avLst/>
          </a:prstGeom>
          <a:ln>
            <a:noFill/>
          </a:ln>
        </p:spPr>
      </p:pic>
      <p:pic>
        <p:nvPicPr>
          <p:cNvPr id="339" name="Picture 4" descr=""/>
          <p:cNvPicPr/>
          <p:nvPr/>
        </p:nvPicPr>
        <p:blipFill>
          <a:blip r:embed="rId2"/>
          <a:stretch/>
        </p:blipFill>
        <p:spPr>
          <a:xfrm>
            <a:off x="473760" y="2537280"/>
            <a:ext cx="8199360" cy="377964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4126680" y="2001240"/>
            <a:ext cx="44668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Rhoads &amp; Au.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Genomics Proteomics Bioinformatics 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65760" y="4937760"/>
            <a:ext cx="8412120" cy="1462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67640" y="40464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Circular Consensus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-42480" y="2124360"/>
            <a:ext cx="9143280" cy="402192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731520" y="1371600"/>
            <a:ext cx="347976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Raw reads : 15% </a:t>
            </a:r>
            <a:r>
              <a:rPr b="1" lang="en-US" sz="1800" spc="-1" strike="noStrike">
                <a:latin typeface="Arial"/>
                <a:ea typeface="Noto Sans CJK SC"/>
              </a:rPr>
              <a:t>random</a:t>
            </a:r>
            <a:r>
              <a:rPr b="0" lang="en-US" sz="1800" spc="-1" strike="noStrike">
                <a:latin typeface="Arial"/>
                <a:ea typeface="Noto Sans CJK SC"/>
              </a:rPr>
              <a:t> errors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Noto Sans CJK SC"/>
              </a:rPr>
              <a:t>→ </a:t>
            </a:r>
            <a:r>
              <a:rPr b="0" lang="en-US" sz="2800" spc="-1" strike="noStrike">
                <a:latin typeface="Arial"/>
                <a:ea typeface="Noto Sans CJK SC"/>
              </a:rPr>
              <a:t>CCS strategy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6645600" y="6040800"/>
            <a:ext cx="2583720" cy="8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Typical in isoseq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7" name="Picture 3_2" descr=""/>
          <p:cNvPicPr/>
          <p:nvPr/>
        </p:nvPicPr>
        <p:blipFill>
          <a:blip r:embed="rId1"/>
          <a:stretch/>
        </p:blipFill>
        <p:spPr>
          <a:xfrm>
            <a:off x="-949680" y="2836440"/>
            <a:ext cx="5429880" cy="7130160"/>
          </a:xfrm>
          <a:prstGeom prst="rect">
            <a:avLst/>
          </a:prstGeom>
          <a:ln>
            <a:noFill/>
          </a:ln>
        </p:spPr>
      </p:pic>
      <p:pic>
        <p:nvPicPr>
          <p:cNvPr id="348" name="Picture 3_3" descr=""/>
          <p:cNvPicPr/>
          <p:nvPr/>
        </p:nvPicPr>
        <p:blipFill>
          <a:blip r:embed="rId2"/>
          <a:stretch/>
        </p:blipFill>
        <p:spPr>
          <a:xfrm>
            <a:off x="5385600" y="-2475000"/>
            <a:ext cx="5429880" cy="713016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2930760" y="1714680"/>
            <a:ext cx="4877640" cy="2856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713520" y="1440360"/>
            <a:ext cx="8155800" cy="477720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2103120" y="6367680"/>
            <a:ext cx="66740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Source: Fig1b of Metzker, M. Sequencing technologies — the next generation.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                            </a:t>
            </a:r>
            <a:r>
              <a:rPr b="0" lang="en-US" sz="1400" spc="-1" strike="noStrike">
                <a:latin typeface="Arial"/>
              </a:rPr>
              <a:t>Nat Rev Genet 11, 31–46 (2010). https://doi.org/10.1038/nrg2626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51160" y="404640"/>
            <a:ext cx="81223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First some logistics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371600"/>
            <a:ext cx="836640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Internet access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eduroam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unibas-visitor &gt; login page &gt; get code with your phone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Course from 09:00 to 17:00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Lunch break 12:00 → 13:00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- 15min breaks around 10:30 and 15:00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 are welcome all the time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During practicals: post-its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560320" y="2729160"/>
            <a:ext cx="39715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476640" y="2895840"/>
            <a:ext cx="618912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4148640" y="4937760"/>
            <a:ext cx="1645560" cy="109692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6833160" y="4937760"/>
            <a:ext cx="1645560" cy="109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3921120" y="6126480"/>
            <a:ext cx="2100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I have a question/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problem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6572880" y="6126480"/>
            <a:ext cx="21661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I am finished with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the practical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28880" y="1246680"/>
            <a:ext cx="8791560" cy="47527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image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6" name="Picture 7" descr=""/>
          <p:cNvPicPr/>
          <p:nvPr/>
        </p:nvPicPr>
        <p:blipFill>
          <a:blip r:embed="rId1"/>
          <a:stretch/>
        </p:blipFill>
        <p:spPr>
          <a:xfrm>
            <a:off x="761760" y="1052640"/>
            <a:ext cx="7839000" cy="573732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>
          <a:xfrm>
            <a:off x="3996000" y="1189440"/>
            <a:ext cx="445356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On the fly, instrument-associated software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from image to sequence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359" name="Group 2"/>
          <p:cNvGrpSpPr/>
          <p:nvPr/>
        </p:nvGrpSpPr>
        <p:grpSpPr>
          <a:xfrm>
            <a:off x="700920" y="1052640"/>
            <a:ext cx="7846560" cy="5663520"/>
            <a:chOff x="700920" y="1052640"/>
            <a:chExt cx="7846560" cy="5663520"/>
          </a:xfrm>
        </p:grpSpPr>
        <p:pic>
          <p:nvPicPr>
            <p:cNvPr id="360" name="Picture 5" descr=""/>
            <p:cNvPicPr/>
            <p:nvPr/>
          </p:nvPicPr>
          <p:blipFill>
            <a:blip r:embed="rId1"/>
            <a:stretch/>
          </p:blipFill>
          <p:spPr>
            <a:xfrm>
              <a:off x="700920" y="1052640"/>
              <a:ext cx="7846560" cy="5663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1" name="CustomShape 3"/>
            <p:cNvSpPr/>
            <p:nvPr/>
          </p:nvSpPr>
          <p:spPr>
            <a:xfrm>
              <a:off x="815760" y="6175080"/>
              <a:ext cx="435960" cy="307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3534120" cy="539964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4471200" y="1380240"/>
            <a:ext cx="3536640" cy="539964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Paired-end sequencing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-29880" y="6511680"/>
            <a:ext cx="3047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Source : France Genomique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-10080" y="1152720"/>
            <a:ext cx="4056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Classical” paired end library (illumina)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5029920" y="1152720"/>
            <a:ext cx="2955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Nextera” paired end library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Stranded vs Unstranded Sequencing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07640" y="1340640"/>
            <a:ext cx="8304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 substantial proportion of the genome is transcribed in both directions (~8% in </a:t>
            </a:r>
            <a:r>
              <a:rPr b="1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Homo sapiens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Read strand information = quantify expression on overlaps</a:t>
            </a:r>
            <a:endParaRPr b="0" lang="en-US" sz="22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Achieved by ligating different adaptors to the 5’ and 3’ ends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71" name="Picture 3" descr=""/>
          <p:cNvPicPr/>
          <p:nvPr/>
        </p:nvPicPr>
        <p:blipFill>
          <a:blip r:embed="rId4"/>
          <a:stretch/>
        </p:blipFill>
        <p:spPr>
          <a:xfrm>
            <a:off x="1188720" y="3363840"/>
            <a:ext cx="5094360" cy="55458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372" name="CustomShape 3"/>
          <p:cNvSpPr/>
          <p:nvPr/>
        </p:nvSpPr>
        <p:spPr>
          <a:xfrm>
            <a:off x="6571440" y="6123600"/>
            <a:ext cx="309204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M.Griffith et al.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PLoS Comp Biol 2015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doi:10.1371/journal.pcbi.1004393</a:t>
            </a:r>
            <a:endParaRPr b="0" lang="en-US" sz="13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Sample Preparation – RNA isolation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95640" y="1628640"/>
            <a:ext cx="3669120" cy="38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Critically important →  cannot make up for poor data!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number (RIN) estimates integrity based on the Agilent profile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Minimum: 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7 or 8 (eukaryot mRNA)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9         (bacterial 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4"/>
          <a:stretch/>
        </p:blipFill>
        <p:spPr>
          <a:xfrm>
            <a:off x="4932000" y="980640"/>
            <a:ext cx="3669120" cy="575136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5508000" y="6439320"/>
            <a:ext cx="299052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Schroeder </a:t>
            </a:r>
            <a:r>
              <a:rPr b="0" i="1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 BMC Mol Biol 2006</a:t>
            </a:r>
            <a:endParaRPr b="0" lang="en-US" sz="12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Preparation - Purification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95640" y="1124640"/>
            <a:ext cx="834984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PolyA selection 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Commonly used and inexpensive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3’ end bias when RNA is degraded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Loses almost all non-polyA transcripts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Gets rid of vast majority of ribosomal RNAs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Ribosomal RNA depletion 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Less popular, ~2X more expensive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Higher proportion of rRNA compared to polyA selection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Bacterial data (no polyA tails)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Allows identification of lncRNAs without polyA tails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07640" y="1340640"/>
            <a:ext cx="57441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DE: usually  aim for ~30-40 million reads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-210600" y="6551640"/>
            <a:ext cx="5355720" cy="2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A User's Guide to the Encyclopedia of DNA Elements (ENCODE) PLoS 2011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82" name="Group 4"/>
          <p:cNvGrpSpPr/>
          <p:nvPr/>
        </p:nvGrpSpPr>
        <p:grpSpPr>
          <a:xfrm>
            <a:off x="429480" y="1991520"/>
            <a:ext cx="4824000" cy="4530240"/>
            <a:chOff x="429480" y="1991520"/>
            <a:chExt cx="4824000" cy="4530240"/>
          </a:xfrm>
        </p:grpSpPr>
        <p:pic>
          <p:nvPicPr>
            <p:cNvPr id="383" name="Picture 7" descr=""/>
            <p:cNvPicPr/>
            <p:nvPr/>
          </p:nvPicPr>
          <p:blipFill>
            <a:blip r:embed="rId2"/>
            <a:srcRect l="0" t="3325" r="50821" b="50861"/>
            <a:stretch/>
          </p:blipFill>
          <p:spPr>
            <a:xfrm>
              <a:off x="429480" y="1991520"/>
              <a:ext cx="4824000" cy="453024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898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4" name="CustomShape 5"/>
            <p:cNvSpPr/>
            <p:nvPr/>
          </p:nvSpPr>
          <p:spPr>
            <a:xfrm>
              <a:off x="3429360" y="3933000"/>
              <a:ext cx="124164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RPKM class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85" name="CustomShape 6"/>
          <p:cNvSpPr/>
          <p:nvPr/>
        </p:nvSpPr>
        <p:spPr>
          <a:xfrm>
            <a:off x="5029200" y="4335120"/>
            <a:ext cx="3931560" cy="188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For rare events (isoforms, somatic mutations) much more depth is required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Not easy to know in advance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Replicates - estimating a biological variance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5943600" y="5303520"/>
            <a:ext cx="3089520" cy="12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this tell you about the ideal number of replicates for your RNA-Seq experiment?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-100800" y="542880"/>
            <a:ext cx="6397920" cy="639792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3672720" y="1316160"/>
            <a:ext cx="183240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True variance = 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Technical replicates – generally not required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1" name="Picture 9" descr=""/>
          <p:cNvPicPr/>
          <p:nvPr/>
        </p:nvPicPr>
        <p:blipFill>
          <a:blip r:embed="rId1"/>
          <a:srcRect l="0" t="0" r="0" b="28118"/>
          <a:stretch/>
        </p:blipFill>
        <p:spPr>
          <a:xfrm>
            <a:off x="136800" y="1484640"/>
            <a:ext cx="8824680" cy="47491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392" name="CustomShape 2"/>
          <p:cNvSpPr/>
          <p:nvPr/>
        </p:nvSpPr>
        <p:spPr>
          <a:xfrm>
            <a:off x="6067080" y="6596280"/>
            <a:ext cx="3084480" cy="2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Lauren M Mclntyre et al., BMC Genomics 2011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83640" y="6278400"/>
            <a:ext cx="18691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simulans 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3636000" y="6254640"/>
            <a:ext cx="20851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melanogaster female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6588360" y="6230880"/>
            <a:ext cx="208512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c167 cell line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 descr=""/>
          <p:cNvPicPr/>
          <p:nvPr/>
        </p:nvPicPr>
        <p:blipFill>
          <a:blip r:embed="rId1"/>
          <a:stretch/>
        </p:blipFill>
        <p:spPr>
          <a:xfrm>
            <a:off x="0" y="37080"/>
            <a:ext cx="9140760" cy="67687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5652000" y="976680"/>
            <a:ext cx="345312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0" y="1124640"/>
            <a:ext cx="886932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8" name="Picture 6" descr=""/>
          <p:cNvPicPr/>
          <p:nvPr/>
        </p:nvPicPr>
        <p:blipFill>
          <a:blip r:embed="rId2"/>
          <a:srcRect l="0" t="2873" r="0" b="45377"/>
          <a:stretch/>
        </p:blipFill>
        <p:spPr>
          <a:xfrm>
            <a:off x="467640" y="2205000"/>
            <a:ext cx="4564440" cy="426456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399" name="Picture 7" descr=""/>
          <p:cNvPicPr/>
          <p:nvPr/>
        </p:nvPicPr>
        <p:blipFill>
          <a:blip r:embed="rId3"/>
          <a:stretch/>
        </p:blipFill>
        <p:spPr>
          <a:xfrm>
            <a:off x="5508000" y="2961000"/>
            <a:ext cx="3277080" cy="17251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00" name="CustomShape 3"/>
          <p:cNvSpPr/>
          <p:nvPr/>
        </p:nvSpPr>
        <p:spPr>
          <a:xfrm>
            <a:off x="5580000" y="5478480"/>
            <a:ext cx="32371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>
            <a:off x="5303520" y="5120640"/>
            <a:ext cx="29257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reproducible.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3" name="Picture 6" descr=""/>
          <p:cNvPicPr/>
          <p:nvPr/>
        </p:nvPicPr>
        <p:blipFill>
          <a:blip r:embed="rId1"/>
          <a:srcRect l="0" t="2873" r="0" b="45377"/>
          <a:stretch/>
        </p:blipFill>
        <p:spPr>
          <a:xfrm>
            <a:off x="467640" y="2205000"/>
            <a:ext cx="4564440" cy="426456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7" descr=""/>
          <p:cNvPicPr/>
          <p:nvPr/>
        </p:nvPicPr>
        <p:blipFill>
          <a:blip r:embed="rId2"/>
          <a:stretch/>
        </p:blipFill>
        <p:spPr>
          <a:xfrm>
            <a:off x="5508000" y="2961000"/>
            <a:ext cx="3277080" cy="17251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05" name="CustomShape 2"/>
          <p:cNvSpPr/>
          <p:nvPr/>
        </p:nvSpPr>
        <p:spPr>
          <a:xfrm>
            <a:off x="5580000" y="5478480"/>
            <a:ext cx="32371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CHECK FOR BATCH EFFECT!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597600" y="2995200"/>
            <a:ext cx="4294800" cy="360000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5303880" y="5120640"/>
            <a:ext cx="374832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Transcript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sngStrike">
                <a:solidFill>
                  <a:srgbClr val="323232"/>
                </a:solidFill>
                <a:latin typeface="Arial"/>
                <a:ea typeface="DejaVu Sans"/>
              </a:rPr>
              <a:t>reproducible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0" y="1124640"/>
            <a:ext cx="886932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Biological replicates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15560" y="1227960"/>
            <a:ext cx="4460760" cy="39607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411" name="Picture 9" descr=""/>
          <p:cNvPicPr/>
          <p:nvPr/>
        </p:nvPicPr>
        <p:blipFill>
          <a:blip r:embed="rId2"/>
          <a:stretch/>
        </p:blipFill>
        <p:spPr>
          <a:xfrm>
            <a:off x="4607280" y="1227960"/>
            <a:ext cx="4440240" cy="39607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12" name="CustomShape 2"/>
          <p:cNvSpPr/>
          <p:nvPr/>
        </p:nvSpPr>
        <p:spPr>
          <a:xfrm>
            <a:off x="3913560" y="6413400"/>
            <a:ext cx="5020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Soneson &amp; Delorenzi 2013 BMC Bioinformatics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3442320" y="5769720"/>
            <a:ext cx="24321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Samples per condition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1215360" y="5306040"/>
            <a:ext cx="30312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2422080" y="5306040"/>
            <a:ext cx="30312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3675960" y="5306040"/>
            <a:ext cx="42984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5492160" y="5306040"/>
            <a:ext cx="30312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6699240" y="5306040"/>
            <a:ext cx="30312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9"/>
          <p:cNvSpPr/>
          <p:nvPr/>
        </p:nvSpPr>
        <p:spPr>
          <a:xfrm>
            <a:off x="7953120" y="5306040"/>
            <a:ext cx="42984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4920" cy="536364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reads or more replicates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91440" y="6530040"/>
            <a:ext cx="795492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expression studies: more sequence or more replication?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4920" cy="536364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reads or more replicates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91440" y="6530040"/>
            <a:ext cx="795492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expression studies: more sequence or more replication?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91440" y="1246680"/>
            <a:ext cx="389268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more replicates should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preferred if they can be obtained.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7311960" y="4095000"/>
            <a:ext cx="164880" cy="192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5007960" y="2799000"/>
            <a:ext cx="164880" cy="192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"/>
          <p:cNvSpPr/>
          <p:nvPr/>
        </p:nvSpPr>
        <p:spPr>
          <a:xfrm>
            <a:off x="4215960" y="2295000"/>
            <a:ext cx="164880" cy="192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7"/>
          <p:cNvSpPr/>
          <p:nvPr/>
        </p:nvSpPr>
        <p:spPr>
          <a:xfrm>
            <a:off x="6492240" y="4388760"/>
            <a:ext cx="146268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2 reps - 30M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4114800" y="3108600"/>
            <a:ext cx="146268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4 reps - 15M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4294800" y="2136960"/>
            <a:ext cx="146268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6 reps - 10M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3" name="CustomShape 10"/>
          <p:cNvSpPr/>
          <p:nvPr/>
        </p:nvSpPr>
        <p:spPr>
          <a:xfrm>
            <a:off x="4294800" y="1273320"/>
            <a:ext cx="213444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for a fixed total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of 60M reads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 RNA-Seq Protocol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5" name="Picture 4" descr=""/>
          <p:cNvPicPr/>
          <p:nvPr/>
        </p:nvPicPr>
        <p:blipFill>
          <a:blip r:embed="rId1"/>
          <a:stretch/>
        </p:blipFill>
        <p:spPr>
          <a:xfrm>
            <a:off x="179640" y="1124640"/>
            <a:ext cx="3849840" cy="54457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436" name="Picture 7" descr=""/>
          <p:cNvPicPr/>
          <p:nvPr/>
        </p:nvPicPr>
        <p:blipFill>
          <a:blip r:embed="rId2"/>
          <a:srcRect l="0" t="50066" r="34744" b="0"/>
          <a:stretch/>
        </p:blipFill>
        <p:spPr>
          <a:xfrm>
            <a:off x="4212000" y="1124640"/>
            <a:ext cx="4655880" cy="21571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37" name="CustomShape 2"/>
          <p:cNvSpPr/>
          <p:nvPr/>
        </p:nvSpPr>
        <p:spPr>
          <a:xfrm flipV="1">
            <a:off x="4396680" y="6501960"/>
            <a:ext cx="111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438" name="Picture 9" descr=""/>
          <p:cNvPicPr/>
          <p:nvPr/>
        </p:nvPicPr>
        <p:blipFill>
          <a:blip r:embed="rId3"/>
          <a:srcRect l="7002" t="0" r="54997" b="0"/>
          <a:stretch/>
        </p:blipFill>
        <p:spPr>
          <a:xfrm>
            <a:off x="5823720" y="4293000"/>
            <a:ext cx="3004920" cy="247032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 flipH="1" flipV="1">
            <a:off x="7894800" y="3492360"/>
            <a:ext cx="360" cy="83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ransition spd="med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2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3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4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5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6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7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8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9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0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basic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50" name="Picture 4_0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451" name="CustomShape 11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2" name="CustomShape 12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13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CustomShape 14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15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6" name="CustomShape 16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17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18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19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20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CustomShape 21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CustomShape 22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23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Line 24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25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26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27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3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with trimmed reads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482" name="CustomShape 14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CustomShape 15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16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CustomShape 17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CustomShape 18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CustomShape 19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CustomShape 20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CustomShape 21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CustomShape 22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23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CustomShape 24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CustomShape 25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26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CustomShape 27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CustomShape 28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Line 29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30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31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32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3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main QC 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14" name="Picture 4_3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515" name="CustomShape 14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6" name="CustomShape 15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16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17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18"/>
          <p:cNvSpPr/>
          <p:nvPr/>
        </p:nvSpPr>
        <p:spPr>
          <a:xfrm>
            <a:off x="158832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19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20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CustomShape 21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3" name="CustomShape 22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CustomShape 23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5" name="CustomShape 24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CustomShape 25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7" name="CustomShape 26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27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28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29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4"/>
          <p:cNvSpPr/>
          <p:nvPr/>
        </p:nvSpPr>
        <p:spPr>
          <a:xfrm>
            <a:off x="835488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6" name="CustomShape 35"/>
          <p:cNvSpPr/>
          <p:nvPr/>
        </p:nvSpPr>
        <p:spPr>
          <a:xfrm>
            <a:off x="4148640" y="356616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7" name="CustomShape 36"/>
          <p:cNvSpPr/>
          <p:nvPr/>
        </p:nvSpPr>
        <p:spPr>
          <a:xfrm>
            <a:off x="1954080" y="484632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3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main QC 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51" name="Picture 4_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552" name="CustomShape 14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3" name="CustomShape 15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16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CustomShape 17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6" name="CustomShape 18"/>
          <p:cNvSpPr/>
          <p:nvPr/>
        </p:nvSpPr>
        <p:spPr>
          <a:xfrm>
            <a:off x="158832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CustomShape 19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CustomShape 20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9" name="CustomShape 21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22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23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CustomShape 24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CustomShape 25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4" name="CustomShape 26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CustomShape 27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CustomShape 28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CustomShape 29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4"/>
          <p:cNvSpPr/>
          <p:nvPr/>
        </p:nvSpPr>
        <p:spPr>
          <a:xfrm>
            <a:off x="835488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3" name="CustomShape 35"/>
          <p:cNvSpPr/>
          <p:nvPr/>
        </p:nvSpPr>
        <p:spPr>
          <a:xfrm>
            <a:off x="4148640" y="356616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4" name="CustomShape 36"/>
          <p:cNvSpPr/>
          <p:nvPr/>
        </p:nvSpPr>
        <p:spPr>
          <a:xfrm>
            <a:off x="1954080" y="484632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42"/>
          <p:cNvSpPr/>
          <p:nvPr/>
        </p:nvSpPr>
        <p:spPr>
          <a:xfrm>
            <a:off x="365760" y="2834640"/>
            <a:ext cx="1056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Exclude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outlier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603960" y="2752200"/>
            <a:ext cx="88956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320440" y="1748520"/>
            <a:ext cx="7650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519080" y="3984480"/>
            <a:ext cx="235764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6948360" y="2766600"/>
            <a:ext cx="11124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3472200" y="5833080"/>
            <a:ext cx="4629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5996880" y="207000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7"/>
          <p:cNvSpPr/>
          <p:nvPr/>
        </p:nvSpPr>
        <p:spPr>
          <a:xfrm flipV="1">
            <a:off x="5996880" y="313776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8"/>
          <p:cNvSpPr/>
          <p:nvPr/>
        </p:nvSpPr>
        <p:spPr>
          <a:xfrm>
            <a:off x="4453920" y="313092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9"/>
          <p:cNvSpPr/>
          <p:nvPr/>
        </p:nvSpPr>
        <p:spPr>
          <a:xfrm flipV="1">
            <a:off x="4389840" y="207504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0"/>
          <p:cNvSpPr/>
          <p:nvPr/>
        </p:nvSpPr>
        <p:spPr>
          <a:xfrm>
            <a:off x="4711320" y="2980800"/>
            <a:ext cx="203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7282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>
            <a:off x="3853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3"/>
          <p:cNvSpPr/>
          <p:nvPr/>
        </p:nvSpPr>
        <p:spPr>
          <a:xfrm>
            <a:off x="1798560" y="1641240"/>
            <a:ext cx="479880" cy="41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14"/>
          <p:cNvSpPr/>
          <p:nvPr/>
        </p:nvSpPr>
        <p:spPr>
          <a:xfrm>
            <a:off x="628560" y="343800"/>
            <a:ext cx="788364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more complex model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complex interactions and regulations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Line 15"/>
          <p:cNvSpPr/>
          <p:nvPr/>
        </p:nvSpPr>
        <p:spPr>
          <a:xfrm flipV="1">
            <a:off x="2560320" y="182880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16"/>
          <p:cNvSpPr/>
          <p:nvPr/>
        </p:nvSpPr>
        <p:spPr>
          <a:xfrm flipV="1">
            <a:off x="2545920" y="254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7"/>
          <p:cNvSpPr/>
          <p:nvPr/>
        </p:nvSpPr>
        <p:spPr>
          <a:xfrm flipV="1">
            <a:off x="2545920" y="398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8"/>
          <p:cNvSpPr/>
          <p:nvPr/>
        </p:nvSpPr>
        <p:spPr>
          <a:xfrm flipV="1">
            <a:off x="2545920" y="326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9"/>
          <p:cNvSpPr/>
          <p:nvPr/>
        </p:nvSpPr>
        <p:spPr>
          <a:xfrm flipV="1">
            <a:off x="2545920" y="470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20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21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22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23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24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2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not only differential expression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95" name="Picture 4_1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596" name="CustomShape 13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7" name="CustomShape 14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CustomShape 15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CustomShape 16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CustomShape 17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18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2" name="CustomShape 19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3" name="CustomShape 20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4" name="CustomShape 21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CustomShape 22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CustomShape 23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CustomShape 24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CustomShape 25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CustomShape 26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Line 27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28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29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30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1"/>
          <p:cNvSpPr/>
          <p:nvPr/>
        </p:nvSpPr>
        <p:spPr>
          <a:xfrm>
            <a:off x="91440" y="3566160"/>
            <a:ext cx="8960760" cy="347436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32"/>
          <p:cNvSpPr/>
          <p:nvPr/>
        </p:nvSpPr>
        <p:spPr>
          <a:xfrm>
            <a:off x="690408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CustomShape 33"/>
          <p:cNvSpPr/>
          <p:nvPr/>
        </p:nvSpPr>
        <p:spPr>
          <a:xfrm>
            <a:off x="6904080" y="486216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7" name="CustomShape 34"/>
          <p:cNvSpPr/>
          <p:nvPr/>
        </p:nvSpPr>
        <p:spPr>
          <a:xfrm>
            <a:off x="8316000" y="55760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8" name="Line 35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36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Line 2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3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4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Line 5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Line 6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7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8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9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10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11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12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3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4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de novo transcriptome assembly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34" name="Picture 4_2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635" name="CustomShape 15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6" name="CustomShape 16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7" name="CustomShape 17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8" name="CustomShape 18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9" name="CustomShape 19"/>
          <p:cNvSpPr/>
          <p:nvPr/>
        </p:nvSpPr>
        <p:spPr>
          <a:xfrm>
            <a:off x="717840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0" name="CustomShape 20"/>
          <p:cNvSpPr/>
          <p:nvPr/>
        </p:nvSpPr>
        <p:spPr>
          <a:xfrm>
            <a:off x="6975360" y="3034440"/>
            <a:ext cx="168588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Assembled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transcriptome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1" name="CustomShape 21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2" name="CustomShape 22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CustomShape 23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4" name="CustomShape 24"/>
          <p:cNvSpPr/>
          <p:nvPr/>
        </p:nvSpPr>
        <p:spPr>
          <a:xfrm>
            <a:off x="690408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5" name="CustomShape 25"/>
          <p:cNvSpPr/>
          <p:nvPr/>
        </p:nvSpPr>
        <p:spPr>
          <a:xfrm>
            <a:off x="6904080" y="486216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6" name="CustomShape 26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7" name="CustomShape 27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8" name="CustomShape 28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CustomShape 29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CustomShape 30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CustomShape 31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2" name="CustomShape 32"/>
          <p:cNvSpPr/>
          <p:nvPr/>
        </p:nvSpPr>
        <p:spPr>
          <a:xfrm>
            <a:off x="8316000" y="55760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3" name="Line 33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Line 34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Line 35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ine 1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Line 2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3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Line 4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5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Line 6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7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Line 8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9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10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1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2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program for this course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8" name="Picture 4_7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669" name="CustomShape 13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70" name="CustomShape 14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1" name="CustomShape 15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CustomShape 16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CustomShape 17"/>
          <p:cNvSpPr/>
          <p:nvPr/>
        </p:nvSpPr>
        <p:spPr>
          <a:xfrm>
            <a:off x="158832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4" name="CustomShape 18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5" name="CustomShape 19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6" name="CustomShape 20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7" name="CustomShape 21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CustomShape 22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9" name="CustomShape 23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CustomShape 24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CustomShape 25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CustomShape 26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CustomShape 27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Line 28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Line 29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30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31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2"/>
          <p:cNvSpPr/>
          <p:nvPr/>
        </p:nvSpPr>
        <p:spPr>
          <a:xfrm>
            <a:off x="835488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9" name="CustomShape 33"/>
          <p:cNvSpPr/>
          <p:nvPr/>
        </p:nvSpPr>
        <p:spPr>
          <a:xfrm>
            <a:off x="4148640" y="356616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0" name="CustomShape 34"/>
          <p:cNvSpPr/>
          <p:nvPr/>
        </p:nvSpPr>
        <p:spPr>
          <a:xfrm>
            <a:off x="1954080" y="484632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504000" y="4001040"/>
            <a:ext cx="8096760" cy="21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Mihaela Zavolan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692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0760" cy="3425760"/>
          </a:xfrm>
          <a:prstGeom prst="rect">
            <a:avLst/>
          </a:prstGeom>
          <a:ln>
            <a:noFill/>
          </a:ln>
        </p:spPr>
      </p:pic>
      <p:sp>
        <p:nvSpPr>
          <p:cNvPr id="693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694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5880" cy="716760"/>
          </a:xfrm>
          <a:prstGeom prst="rect">
            <a:avLst/>
          </a:prstGeom>
          <a:ln>
            <a:noFill/>
          </a:ln>
        </p:spPr>
      </p:pic>
      <p:sp>
        <p:nvSpPr>
          <p:cNvPr id="695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2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3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4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5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6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7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8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9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0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11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2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3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Line 14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15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16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17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8"/>
          <p:cNvSpPr/>
          <p:nvPr/>
        </p:nvSpPr>
        <p:spPr>
          <a:xfrm>
            <a:off x="467640" y="356400"/>
            <a:ext cx="824112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14" name="Picture 4_5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715" name="CustomShape 19"/>
          <p:cNvSpPr/>
          <p:nvPr/>
        </p:nvSpPr>
        <p:spPr>
          <a:xfrm>
            <a:off x="46800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6" name="CustomShape 20"/>
          <p:cNvSpPr/>
          <p:nvPr/>
        </p:nvSpPr>
        <p:spPr>
          <a:xfrm>
            <a:off x="1828800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7" name="CustomShape 21"/>
          <p:cNvSpPr/>
          <p:nvPr/>
        </p:nvSpPr>
        <p:spPr>
          <a:xfrm>
            <a:off x="6812640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8" name="CustomShape 22"/>
          <p:cNvSpPr/>
          <p:nvPr/>
        </p:nvSpPr>
        <p:spPr>
          <a:xfrm>
            <a:off x="4687920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9" name="CustomShape 23"/>
          <p:cNvSpPr/>
          <p:nvPr/>
        </p:nvSpPr>
        <p:spPr>
          <a:xfrm>
            <a:off x="158832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0" name="CustomShape 24"/>
          <p:cNvSpPr/>
          <p:nvPr/>
        </p:nvSpPr>
        <p:spPr>
          <a:xfrm>
            <a:off x="4739040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1" name="CustomShape 25"/>
          <p:cNvSpPr/>
          <p:nvPr/>
        </p:nvSpPr>
        <p:spPr>
          <a:xfrm>
            <a:off x="473364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2" name="CustomShape 26"/>
          <p:cNvSpPr/>
          <p:nvPr/>
        </p:nvSpPr>
        <p:spPr>
          <a:xfrm>
            <a:off x="7178400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3" name="CustomShape 27"/>
          <p:cNvSpPr/>
          <p:nvPr/>
        </p:nvSpPr>
        <p:spPr>
          <a:xfrm>
            <a:off x="6975360" y="3034440"/>
            <a:ext cx="168588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Assembled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transcriptome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4" name="CustomShape 28"/>
          <p:cNvSpPr/>
          <p:nvPr/>
        </p:nvSpPr>
        <p:spPr>
          <a:xfrm>
            <a:off x="445932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5" name="CustomShape 29"/>
          <p:cNvSpPr/>
          <p:nvPr/>
        </p:nvSpPr>
        <p:spPr>
          <a:xfrm>
            <a:off x="2688480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6" name="CustomShape 30"/>
          <p:cNvSpPr/>
          <p:nvPr/>
        </p:nvSpPr>
        <p:spPr>
          <a:xfrm>
            <a:off x="378360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7" name="CustomShape 31"/>
          <p:cNvSpPr/>
          <p:nvPr/>
        </p:nvSpPr>
        <p:spPr>
          <a:xfrm>
            <a:off x="6904080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8" name="CustomShape 32"/>
          <p:cNvSpPr/>
          <p:nvPr/>
        </p:nvSpPr>
        <p:spPr>
          <a:xfrm>
            <a:off x="6904080" y="486216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9" name="CustomShape 33"/>
          <p:cNvSpPr/>
          <p:nvPr/>
        </p:nvSpPr>
        <p:spPr>
          <a:xfrm>
            <a:off x="2461680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CustomShape 34"/>
          <p:cNvSpPr/>
          <p:nvPr/>
        </p:nvSpPr>
        <p:spPr>
          <a:xfrm>
            <a:off x="4813200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1" name="CustomShape 35"/>
          <p:cNvSpPr/>
          <p:nvPr/>
        </p:nvSpPr>
        <p:spPr>
          <a:xfrm>
            <a:off x="267840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2" name="CustomShape 36"/>
          <p:cNvSpPr/>
          <p:nvPr/>
        </p:nvSpPr>
        <p:spPr>
          <a:xfrm>
            <a:off x="119520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3" name="CustomShape 37"/>
          <p:cNvSpPr/>
          <p:nvPr/>
        </p:nvSpPr>
        <p:spPr>
          <a:xfrm>
            <a:off x="2834640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4" name="CustomShape 38"/>
          <p:cNvSpPr/>
          <p:nvPr/>
        </p:nvSpPr>
        <p:spPr>
          <a:xfrm>
            <a:off x="4813200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5" name="CustomShape 39"/>
          <p:cNvSpPr/>
          <p:nvPr/>
        </p:nvSpPr>
        <p:spPr>
          <a:xfrm>
            <a:off x="8316000" y="55760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6" name="Line 4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4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Line 4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4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44"/>
          <p:cNvSpPr/>
          <p:nvPr/>
        </p:nvSpPr>
        <p:spPr>
          <a:xfrm>
            <a:off x="8354880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1" name="CustomShape 45"/>
          <p:cNvSpPr/>
          <p:nvPr/>
        </p:nvSpPr>
        <p:spPr>
          <a:xfrm>
            <a:off x="4148640" y="356616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2" name="CustomShape 46"/>
          <p:cNvSpPr/>
          <p:nvPr/>
        </p:nvSpPr>
        <p:spPr>
          <a:xfrm>
            <a:off x="6583680" y="274320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3" name="CustomShape 47"/>
          <p:cNvSpPr/>
          <p:nvPr/>
        </p:nvSpPr>
        <p:spPr>
          <a:xfrm>
            <a:off x="1954080" y="484632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design resources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504000" y="1700640"/>
            <a:ext cx="809676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Local sequencing facility and/or bioinformatics unit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3"/>
              </a:rPr>
              <a:t>https://genome.ucsc.edu/ENCODE/protocols/dataStandards/ENCODE_RNAseq_Standards_V1.0.pdf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http://seqanswers.com/</a:t>
            </a:r>
            <a:r>
              <a:rPr b="1" lang="en-US" sz="2400" spc="-1" strike="noStrike">
                <a:solidFill>
                  <a:srgbClr val="e30613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6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7"/>
              </a:rPr>
              <a:t>https://www.biostars.org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5568840" y="-96480"/>
            <a:ext cx="3642120" cy="10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Complex protocols: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CLIP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747" name="Group 2"/>
          <p:cNvGrpSpPr/>
          <p:nvPr/>
        </p:nvGrpSpPr>
        <p:grpSpPr>
          <a:xfrm>
            <a:off x="103680" y="205200"/>
            <a:ext cx="8697240" cy="6599880"/>
            <a:chOff x="103680" y="205200"/>
            <a:chExt cx="8697240" cy="6599880"/>
          </a:xfrm>
        </p:grpSpPr>
        <p:grpSp>
          <p:nvGrpSpPr>
            <p:cNvPr id="748" name="Group 3"/>
            <p:cNvGrpSpPr/>
            <p:nvPr/>
          </p:nvGrpSpPr>
          <p:grpSpPr>
            <a:xfrm>
              <a:off x="3625920" y="205200"/>
              <a:ext cx="1455840" cy="1112760"/>
              <a:chOff x="3625920" y="205200"/>
              <a:chExt cx="1455840" cy="1112760"/>
            </a:xfrm>
          </p:grpSpPr>
          <p:sp>
            <p:nvSpPr>
              <p:cNvPr id="749" name="CustomShape 4"/>
              <p:cNvSpPr/>
              <p:nvPr/>
            </p:nvSpPr>
            <p:spPr>
              <a:xfrm>
                <a:off x="3625920" y="205200"/>
                <a:ext cx="1455840" cy="10472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50" name="Group 5"/>
              <p:cNvGrpSpPr/>
              <p:nvPr/>
            </p:nvGrpSpPr>
            <p:grpSpPr>
              <a:xfrm>
                <a:off x="3835800" y="949320"/>
                <a:ext cx="266400" cy="55080"/>
                <a:chOff x="3835800" y="949320"/>
                <a:chExt cx="266400" cy="55080"/>
              </a:xfrm>
            </p:grpSpPr>
            <p:sp>
              <p:nvSpPr>
                <p:cNvPr id="751" name="CustomShape 6"/>
                <p:cNvSpPr/>
                <p:nvPr/>
              </p:nvSpPr>
              <p:spPr>
                <a:xfrm>
                  <a:off x="3835800" y="959040"/>
                  <a:ext cx="266400" cy="34560"/>
                </a:xfrm>
                <a:custGeom>
                  <a:avLst/>
                  <a:gdLst/>
                  <a:ahLst/>
                  <a:rect l="l" t="t" r="r" b="b"/>
                  <a:pathLst>
                    <a:path w="330200" h="46360">
                      <a:moveTo>
                        <a:pt x="0" y="16933"/>
                      </a:moveTo>
                      <a:cubicBezTo>
                        <a:pt x="35722" y="5025"/>
                        <a:pt x="45262" y="0"/>
                        <a:pt x="93133" y="0"/>
                      </a:cubicBezTo>
                      <a:cubicBezTo>
                        <a:pt x="110300" y="0"/>
                        <a:pt x="127000" y="5644"/>
                        <a:pt x="143933" y="8466"/>
                      </a:cubicBezTo>
                      <a:cubicBezTo>
                        <a:pt x="149578" y="14111"/>
                        <a:pt x="154022" y="21293"/>
                        <a:pt x="160867" y="25400"/>
                      </a:cubicBezTo>
                      <a:cubicBezTo>
                        <a:pt x="195800" y="46360"/>
                        <a:pt x="301085" y="33866"/>
                        <a:pt x="304800" y="33866"/>
                      </a:cubicBezTo>
                      <a:lnTo>
                        <a:pt x="330200" y="3386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2" name="CustomShape 7"/>
                <p:cNvSpPr/>
                <p:nvPr/>
              </p:nvSpPr>
              <p:spPr>
                <a:xfrm>
                  <a:off x="3917520" y="949320"/>
                  <a:ext cx="113400" cy="5508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3" name="Group 8"/>
              <p:cNvGrpSpPr/>
              <p:nvPr/>
            </p:nvGrpSpPr>
            <p:grpSpPr>
              <a:xfrm>
                <a:off x="3859200" y="419400"/>
                <a:ext cx="755640" cy="347040"/>
                <a:chOff x="3859200" y="419400"/>
                <a:chExt cx="755640" cy="347040"/>
              </a:xfrm>
            </p:grpSpPr>
            <p:sp>
              <p:nvSpPr>
                <p:cNvPr id="754" name="CustomShape 9"/>
                <p:cNvSpPr/>
                <p:nvPr/>
              </p:nvSpPr>
              <p:spPr>
                <a:xfrm>
                  <a:off x="3859200" y="419400"/>
                  <a:ext cx="755640" cy="34704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5" name="CustomShape 10"/>
                <p:cNvSpPr/>
                <p:nvPr/>
              </p:nvSpPr>
              <p:spPr>
                <a:xfrm>
                  <a:off x="3960360" y="537120"/>
                  <a:ext cx="612360" cy="95760"/>
                </a:xfrm>
                <a:custGeom>
                  <a:avLst/>
                  <a:gdLst/>
                  <a:ahLst/>
                  <a:rect l="l" t="t" r="r" b="b"/>
                  <a:pathLst>
                    <a:path w="753533" h="121355">
                      <a:moveTo>
                        <a:pt x="0" y="18344"/>
                      </a:moveTo>
                      <a:cubicBezTo>
                        <a:pt x="33866" y="62088"/>
                        <a:pt x="67733" y="105833"/>
                        <a:pt x="101600" y="103011"/>
                      </a:cubicBezTo>
                      <a:cubicBezTo>
                        <a:pt x="135467" y="100189"/>
                        <a:pt x="163689" y="0"/>
                        <a:pt x="203200" y="1411"/>
                      </a:cubicBezTo>
                      <a:cubicBezTo>
                        <a:pt x="242711" y="2822"/>
                        <a:pt x="301978" y="108655"/>
                        <a:pt x="338667" y="111477"/>
                      </a:cubicBezTo>
                      <a:cubicBezTo>
                        <a:pt x="375356" y="114299"/>
                        <a:pt x="392289" y="16933"/>
                        <a:pt x="423333" y="18344"/>
                      </a:cubicBezTo>
                      <a:cubicBezTo>
                        <a:pt x="454377" y="19755"/>
                        <a:pt x="493889" y="118533"/>
                        <a:pt x="524933" y="119944"/>
                      </a:cubicBezTo>
                      <a:cubicBezTo>
                        <a:pt x="555977" y="121355"/>
                        <a:pt x="571500" y="31044"/>
                        <a:pt x="609600" y="26811"/>
                      </a:cubicBezTo>
                      <a:cubicBezTo>
                        <a:pt x="647700" y="22578"/>
                        <a:pt x="753533" y="94544"/>
                        <a:pt x="753533" y="94544"/>
                      </a:cubicBezTo>
                      <a:lnTo>
                        <a:pt x="753533" y="94544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6" name="CustomShape 11"/>
                <p:cNvSpPr/>
                <p:nvPr/>
              </p:nvSpPr>
              <p:spPr>
                <a:xfrm>
                  <a:off x="4015800" y="555840"/>
                  <a:ext cx="453240" cy="83160"/>
                </a:xfrm>
                <a:custGeom>
                  <a:avLst/>
                  <a:gdLst/>
                  <a:ahLst/>
                  <a:rect l="l" t="t" r="r" b="b"/>
                  <a:pathLst>
                    <a:path w="558800" h="105833">
                      <a:moveTo>
                        <a:pt x="0" y="4233"/>
                      </a:moveTo>
                      <a:cubicBezTo>
                        <a:pt x="47272" y="33866"/>
                        <a:pt x="94545" y="63499"/>
                        <a:pt x="135467" y="63499"/>
                      </a:cubicBezTo>
                      <a:cubicBezTo>
                        <a:pt x="176389" y="63499"/>
                        <a:pt x="207434" y="0"/>
                        <a:pt x="245534" y="4233"/>
                      </a:cubicBezTo>
                      <a:cubicBezTo>
                        <a:pt x="283634" y="8466"/>
                        <a:pt x="330200" y="87488"/>
                        <a:pt x="364067" y="88899"/>
                      </a:cubicBezTo>
                      <a:cubicBezTo>
                        <a:pt x="397934" y="90310"/>
                        <a:pt x="416279" y="9877"/>
                        <a:pt x="448734" y="12699"/>
                      </a:cubicBezTo>
                      <a:cubicBezTo>
                        <a:pt x="481189" y="15521"/>
                        <a:pt x="558800" y="105833"/>
                        <a:pt x="558800" y="105833"/>
                      </a:cubicBezTo>
                      <a:lnTo>
                        <a:pt x="558800" y="105833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7" name="CustomShape 12"/>
                <p:cNvSpPr/>
                <p:nvPr/>
              </p:nvSpPr>
              <p:spPr>
                <a:xfrm>
                  <a:off x="4313160" y="565560"/>
                  <a:ext cx="113400" cy="550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8" name="CustomShape 13"/>
                <p:cNvSpPr/>
                <p:nvPr/>
              </p:nvSpPr>
              <p:spPr>
                <a:xfrm>
                  <a:off x="4092840" y="544320"/>
                  <a:ext cx="113400" cy="5508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9" name="Group 14"/>
              <p:cNvGrpSpPr/>
              <p:nvPr/>
            </p:nvGrpSpPr>
            <p:grpSpPr>
              <a:xfrm>
                <a:off x="4539960" y="1126080"/>
                <a:ext cx="162720" cy="55080"/>
                <a:chOff x="4539960" y="1126080"/>
                <a:chExt cx="162720" cy="55080"/>
              </a:xfrm>
            </p:grpSpPr>
            <p:sp>
              <p:nvSpPr>
                <p:cNvPr id="760" name="CustomShape 15"/>
                <p:cNvSpPr/>
                <p:nvPr/>
              </p:nvSpPr>
              <p:spPr>
                <a:xfrm>
                  <a:off x="4539960" y="1140840"/>
                  <a:ext cx="162720" cy="19080"/>
                </a:xfrm>
                <a:custGeom>
                  <a:avLst/>
                  <a:gdLst/>
                  <a:ahLst/>
                  <a:rect l="l" t="t" r="r" b="b"/>
                  <a:pathLst>
                    <a:path w="203200" h="27348">
                      <a:moveTo>
                        <a:pt x="0" y="0"/>
                      </a:moveTo>
                      <a:cubicBezTo>
                        <a:pt x="22578" y="2822"/>
                        <a:pt x="45347" y="4397"/>
                        <a:pt x="67733" y="8467"/>
                      </a:cubicBezTo>
                      <a:cubicBezTo>
                        <a:pt x="102998" y="14879"/>
                        <a:pt x="86005" y="22247"/>
                        <a:pt x="127000" y="25400"/>
                      </a:cubicBezTo>
                      <a:cubicBezTo>
                        <a:pt x="152325" y="27348"/>
                        <a:pt x="177800" y="25400"/>
                        <a:pt x="203200" y="25400"/>
                      </a:cubicBezTo>
                      <a:lnTo>
                        <a:pt x="203200" y="254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1" name="CustomShape 16"/>
                <p:cNvSpPr/>
                <p:nvPr/>
              </p:nvSpPr>
              <p:spPr>
                <a:xfrm>
                  <a:off x="4554000" y="1126080"/>
                  <a:ext cx="113400" cy="5508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2" name="Group 17"/>
              <p:cNvGrpSpPr/>
              <p:nvPr/>
            </p:nvGrpSpPr>
            <p:grpSpPr>
              <a:xfrm>
                <a:off x="4126320" y="243000"/>
                <a:ext cx="370440" cy="127440"/>
                <a:chOff x="4126320" y="243000"/>
                <a:chExt cx="370440" cy="127440"/>
              </a:xfrm>
            </p:grpSpPr>
            <p:sp>
              <p:nvSpPr>
                <p:cNvPr id="763" name="CustomShape 18"/>
                <p:cNvSpPr/>
                <p:nvPr/>
              </p:nvSpPr>
              <p:spPr>
                <a:xfrm>
                  <a:off x="4126320" y="245160"/>
                  <a:ext cx="370440" cy="104040"/>
                </a:xfrm>
                <a:custGeom>
                  <a:avLst/>
                  <a:gdLst/>
                  <a:ahLst/>
                  <a:rect l="l" t="t" r="r" b="b"/>
                  <a:pathLst>
                    <a:path w="457200" h="131299">
                      <a:moveTo>
                        <a:pt x="0" y="46174"/>
                      </a:moveTo>
                      <a:cubicBezTo>
                        <a:pt x="18741" y="36804"/>
                        <a:pt x="80762" y="4966"/>
                        <a:pt x="93133" y="3841"/>
                      </a:cubicBezTo>
                      <a:cubicBezTo>
                        <a:pt x="135386" y="0"/>
                        <a:pt x="177800" y="9486"/>
                        <a:pt x="220133" y="12308"/>
                      </a:cubicBezTo>
                      <a:cubicBezTo>
                        <a:pt x="228600" y="15130"/>
                        <a:pt x="236952" y="18322"/>
                        <a:pt x="245533" y="20774"/>
                      </a:cubicBezTo>
                      <a:cubicBezTo>
                        <a:pt x="256722" y="23971"/>
                        <a:pt x="268704" y="24657"/>
                        <a:pt x="279400" y="29241"/>
                      </a:cubicBezTo>
                      <a:cubicBezTo>
                        <a:pt x="288753" y="33249"/>
                        <a:pt x="295699" y="41623"/>
                        <a:pt x="304800" y="46174"/>
                      </a:cubicBezTo>
                      <a:cubicBezTo>
                        <a:pt x="312782" y="50165"/>
                        <a:pt x="321733" y="51819"/>
                        <a:pt x="330200" y="54641"/>
                      </a:cubicBezTo>
                      <a:cubicBezTo>
                        <a:pt x="333022" y="46174"/>
                        <a:pt x="332356" y="35552"/>
                        <a:pt x="338667" y="29241"/>
                      </a:cubicBezTo>
                      <a:cubicBezTo>
                        <a:pt x="344978" y="22930"/>
                        <a:pt x="355142" y="20774"/>
                        <a:pt x="364067" y="20774"/>
                      </a:cubicBezTo>
                      <a:cubicBezTo>
                        <a:pt x="395239" y="20774"/>
                        <a:pt x="426156" y="26419"/>
                        <a:pt x="457200" y="29241"/>
                      </a:cubicBezTo>
                      <a:cubicBezTo>
                        <a:pt x="451556" y="54641"/>
                        <a:pt x="451903" y="82168"/>
                        <a:pt x="440267" y="105441"/>
                      </a:cubicBezTo>
                      <a:cubicBezTo>
                        <a:pt x="436276" y="113424"/>
                        <a:pt x="423723" y="112801"/>
                        <a:pt x="414867" y="113908"/>
                      </a:cubicBezTo>
                      <a:cubicBezTo>
                        <a:pt x="378354" y="118472"/>
                        <a:pt x="341470" y="119318"/>
                        <a:pt x="304800" y="122374"/>
                      </a:cubicBezTo>
                      <a:lnTo>
                        <a:pt x="211667" y="130841"/>
                      </a:lnTo>
                      <a:cubicBezTo>
                        <a:pt x="191911" y="128019"/>
                        <a:pt x="170249" y="131299"/>
                        <a:pt x="152400" y="122374"/>
                      </a:cubicBezTo>
                      <a:cubicBezTo>
                        <a:pt x="144418" y="118383"/>
                        <a:pt x="151586" y="101566"/>
                        <a:pt x="143933" y="96974"/>
                      </a:cubicBezTo>
                      <a:cubicBezTo>
                        <a:pt x="134253" y="91166"/>
                        <a:pt x="121356" y="96974"/>
                        <a:pt x="110067" y="96974"/>
                      </a:cubicBezTo>
                      <a:lnTo>
                        <a:pt x="110067" y="80041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4" name="CustomShape 19"/>
                <p:cNvSpPr/>
                <p:nvPr/>
              </p:nvSpPr>
              <p:spPr>
                <a:xfrm>
                  <a:off x="4347000" y="315360"/>
                  <a:ext cx="113400" cy="5508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5" name="CustomShape 20"/>
                <p:cNvSpPr/>
                <p:nvPr/>
              </p:nvSpPr>
              <p:spPr>
                <a:xfrm>
                  <a:off x="4209480" y="243000"/>
                  <a:ext cx="113400" cy="55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6" name="Group 21"/>
              <p:cNvGrpSpPr/>
              <p:nvPr/>
            </p:nvGrpSpPr>
            <p:grpSpPr>
              <a:xfrm>
                <a:off x="4151160" y="751680"/>
                <a:ext cx="493920" cy="566280"/>
                <a:chOff x="4151160" y="751680"/>
                <a:chExt cx="493920" cy="566280"/>
              </a:xfrm>
            </p:grpSpPr>
            <p:grpSp>
              <p:nvGrpSpPr>
                <p:cNvPr id="767" name="Group 22"/>
                <p:cNvGrpSpPr/>
                <p:nvPr/>
              </p:nvGrpSpPr>
              <p:grpSpPr>
                <a:xfrm>
                  <a:off x="4151160" y="772560"/>
                  <a:ext cx="378000" cy="120600"/>
                  <a:chOff x="4151160" y="772560"/>
                  <a:chExt cx="378000" cy="120600"/>
                </a:xfrm>
              </p:grpSpPr>
              <p:sp>
                <p:nvSpPr>
                  <p:cNvPr id="768" name="CustomShape 23"/>
                  <p:cNvSpPr/>
                  <p:nvPr/>
                </p:nvSpPr>
                <p:spPr>
                  <a:xfrm>
                    <a:off x="4151160" y="772560"/>
                    <a:ext cx="378000" cy="120600"/>
                  </a:xfrm>
                  <a:custGeom>
                    <a:avLst/>
                    <a:gdLst/>
                    <a:ahLst/>
                    <a:rect l="l" t="t" r="r" b="b"/>
                    <a:pathLst>
                      <a:path w="466595" h="151468">
                        <a:moveTo>
                          <a:pt x="0" y="32935"/>
                        </a:moveTo>
                        <a:cubicBezTo>
                          <a:pt x="61052" y="12583"/>
                          <a:pt x="88405" y="0"/>
                          <a:pt x="177800" y="32935"/>
                        </a:cubicBezTo>
                        <a:cubicBezTo>
                          <a:pt x="193908" y="38870"/>
                          <a:pt x="183445" y="66802"/>
                          <a:pt x="186267" y="83735"/>
                        </a:cubicBezTo>
                        <a:cubicBezTo>
                          <a:pt x="208111" y="80614"/>
                          <a:pt x="247289" y="78624"/>
                          <a:pt x="270934" y="66801"/>
                        </a:cubicBezTo>
                        <a:cubicBezTo>
                          <a:pt x="280035" y="62250"/>
                          <a:pt x="287035" y="54001"/>
                          <a:pt x="296334" y="49868"/>
                        </a:cubicBezTo>
                        <a:cubicBezTo>
                          <a:pt x="312645" y="42619"/>
                          <a:pt x="347134" y="32935"/>
                          <a:pt x="347134" y="32935"/>
                        </a:cubicBezTo>
                        <a:cubicBezTo>
                          <a:pt x="450232" y="40865"/>
                          <a:pt x="454148" y="6154"/>
                          <a:pt x="465667" y="75268"/>
                        </a:cubicBezTo>
                        <a:cubicBezTo>
                          <a:pt x="466595" y="80836"/>
                          <a:pt x="465667" y="86557"/>
                          <a:pt x="465667" y="92201"/>
                        </a:cubicBezTo>
                        <a:lnTo>
                          <a:pt x="465667" y="92201"/>
                        </a:lnTo>
                        <a:lnTo>
                          <a:pt x="423334" y="151468"/>
                        </a:lnTo>
                      </a:path>
                    </a:pathLst>
                  </a:custGeom>
                  <a:noFill/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769" name="CustomShape 24"/>
                  <p:cNvSpPr/>
                  <p:nvPr/>
                </p:nvSpPr>
                <p:spPr>
                  <a:xfrm>
                    <a:off x="4384440" y="772560"/>
                    <a:ext cx="113400" cy="55080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770" name="CustomShape 25"/>
                <p:cNvSpPr/>
                <p:nvPr/>
              </p:nvSpPr>
              <p:spPr>
                <a:xfrm rot="6007800">
                  <a:off x="4211280" y="911160"/>
                  <a:ext cx="531000" cy="24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771" name="Group 26"/>
              <p:cNvGrpSpPr/>
              <p:nvPr/>
            </p:nvGrpSpPr>
            <p:grpSpPr>
              <a:xfrm>
                <a:off x="4569120" y="445680"/>
                <a:ext cx="387360" cy="696600"/>
                <a:chOff x="4569120" y="445680"/>
                <a:chExt cx="387360" cy="696600"/>
              </a:xfrm>
            </p:grpSpPr>
            <p:sp>
              <p:nvSpPr>
                <p:cNvPr id="772" name="CustomShape 27"/>
                <p:cNvSpPr/>
                <p:nvPr/>
              </p:nvSpPr>
              <p:spPr>
                <a:xfrm>
                  <a:off x="4569120" y="472320"/>
                  <a:ext cx="319320" cy="206280"/>
                </a:xfrm>
                <a:custGeom>
                  <a:avLst/>
                  <a:gdLst/>
                  <a:ahLst/>
                  <a:rect l="l" t="t" r="r" b="b"/>
                  <a:pathLst>
                    <a:path w="394652" h="256348">
                      <a:moveTo>
                        <a:pt x="0" y="0"/>
                      </a:moveTo>
                      <a:cubicBezTo>
                        <a:pt x="42333" y="2822"/>
                        <a:pt x="85150" y="1492"/>
                        <a:pt x="127000" y="8467"/>
                      </a:cubicBezTo>
                      <a:cubicBezTo>
                        <a:pt x="164644" y="14741"/>
                        <a:pt x="154168" y="49410"/>
                        <a:pt x="160866" y="76200"/>
                      </a:cubicBezTo>
                      <a:cubicBezTo>
                        <a:pt x="175234" y="133670"/>
                        <a:pt x="163561" y="122253"/>
                        <a:pt x="203200" y="135467"/>
                      </a:cubicBezTo>
                      <a:cubicBezTo>
                        <a:pt x="214489" y="132645"/>
                        <a:pt x="226963" y="132773"/>
                        <a:pt x="237066" y="127000"/>
                      </a:cubicBezTo>
                      <a:cubicBezTo>
                        <a:pt x="247462" y="121059"/>
                        <a:pt x="253268" y="109265"/>
                        <a:pt x="262466" y="101600"/>
                      </a:cubicBezTo>
                      <a:cubicBezTo>
                        <a:pt x="270283" y="95086"/>
                        <a:pt x="278765" y="89218"/>
                        <a:pt x="287866" y="84667"/>
                      </a:cubicBezTo>
                      <a:cubicBezTo>
                        <a:pt x="295848" y="80676"/>
                        <a:pt x="305063" y="79716"/>
                        <a:pt x="313266" y="76200"/>
                      </a:cubicBezTo>
                      <a:cubicBezTo>
                        <a:pt x="324867" y="71228"/>
                        <a:pt x="335844" y="64911"/>
                        <a:pt x="347133" y="59267"/>
                      </a:cubicBezTo>
                      <a:cubicBezTo>
                        <a:pt x="358422" y="62089"/>
                        <a:pt x="374236" y="58264"/>
                        <a:pt x="381000" y="67733"/>
                      </a:cubicBezTo>
                      <a:cubicBezTo>
                        <a:pt x="394652" y="86845"/>
                        <a:pt x="389680" y="173248"/>
                        <a:pt x="381000" y="186267"/>
                      </a:cubicBezTo>
                      <a:cubicBezTo>
                        <a:pt x="373017" y="198241"/>
                        <a:pt x="352627" y="191243"/>
                        <a:pt x="338666" y="194733"/>
                      </a:cubicBezTo>
                      <a:cubicBezTo>
                        <a:pt x="330008" y="196897"/>
                        <a:pt x="321733" y="200378"/>
                        <a:pt x="313266" y="203200"/>
                      </a:cubicBezTo>
                      <a:cubicBezTo>
                        <a:pt x="307622" y="211667"/>
                        <a:pt x="300884" y="219499"/>
                        <a:pt x="296333" y="228600"/>
                      </a:cubicBezTo>
                      <a:cubicBezTo>
                        <a:pt x="292342" y="236582"/>
                        <a:pt x="292816" y="246574"/>
                        <a:pt x="287866" y="254000"/>
                      </a:cubicBezTo>
                      <a:cubicBezTo>
                        <a:pt x="286301" y="256348"/>
                        <a:pt x="282222" y="254000"/>
                        <a:pt x="279400" y="254000"/>
                      </a:cubicBezTo>
                      <a:lnTo>
                        <a:pt x="279400" y="2540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3" name="CustomShape 28"/>
                <p:cNvSpPr/>
                <p:nvPr/>
              </p:nvSpPr>
              <p:spPr>
                <a:xfrm>
                  <a:off x="4610880" y="445680"/>
                  <a:ext cx="113400" cy="550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4" name="CustomShape 29"/>
                <p:cNvSpPr/>
                <p:nvPr/>
              </p:nvSpPr>
              <p:spPr>
                <a:xfrm>
                  <a:off x="4813920" y="548280"/>
                  <a:ext cx="113400" cy="5508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5" name="CustomShape 30"/>
                <p:cNvSpPr/>
                <p:nvPr/>
              </p:nvSpPr>
              <p:spPr>
                <a:xfrm rot="6007800">
                  <a:off x="4522680" y="735480"/>
                  <a:ext cx="531000" cy="24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776" name="Group 31"/>
            <p:cNvGrpSpPr/>
            <p:nvPr/>
          </p:nvGrpSpPr>
          <p:grpSpPr>
            <a:xfrm>
              <a:off x="103680" y="421200"/>
              <a:ext cx="8697240" cy="6383880"/>
              <a:chOff x="103680" y="421200"/>
              <a:chExt cx="8697240" cy="6383880"/>
            </a:xfrm>
          </p:grpSpPr>
          <p:sp>
            <p:nvSpPr>
              <p:cNvPr id="777" name="CustomShape 32"/>
              <p:cNvSpPr/>
              <p:nvPr/>
            </p:nvSpPr>
            <p:spPr>
              <a:xfrm>
                <a:off x="5137920" y="421200"/>
                <a:ext cx="158076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254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8" name="CustomShape 33"/>
              <p:cNvSpPr/>
              <p:nvPr/>
            </p:nvSpPr>
            <p:spPr>
              <a:xfrm>
                <a:off x="6364440" y="1285200"/>
                <a:ext cx="82728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HITS-CLIP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9" name="CustomShape 34"/>
              <p:cNvSpPr/>
              <p:nvPr/>
            </p:nvSpPr>
            <p:spPr>
              <a:xfrm>
                <a:off x="7882920" y="1501200"/>
                <a:ext cx="748080" cy="247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Cell lysis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0" name="CustomShape 35"/>
              <p:cNvSpPr/>
              <p:nvPr/>
            </p:nvSpPr>
            <p:spPr>
              <a:xfrm>
                <a:off x="5285880" y="1285200"/>
                <a:ext cx="6368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CLASH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1" name="CustomShape 36"/>
              <p:cNvSpPr/>
              <p:nvPr/>
            </p:nvSpPr>
            <p:spPr>
              <a:xfrm>
                <a:off x="2119680" y="1285200"/>
                <a:ext cx="7970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PAR-CLIP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2" name="CustomShape 37"/>
              <p:cNvSpPr/>
              <p:nvPr/>
            </p:nvSpPr>
            <p:spPr>
              <a:xfrm>
                <a:off x="398520" y="1285200"/>
                <a:ext cx="111708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Small RNA seq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3" name="CustomShape 38"/>
              <p:cNvSpPr/>
              <p:nvPr/>
            </p:nvSpPr>
            <p:spPr>
              <a:xfrm flipH="1">
                <a:off x="2613960" y="709200"/>
                <a:ext cx="932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CustomShape 39"/>
              <p:cNvSpPr/>
              <p:nvPr/>
            </p:nvSpPr>
            <p:spPr>
              <a:xfrm>
                <a:off x="1753560" y="709200"/>
                <a:ext cx="1725120" cy="567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4-thiouridine treatment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365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5" name="Line 40"/>
              <p:cNvSpPr/>
              <p:nvPr/>
            </p:nvSpPr>
            <p:spPr>
              <a:xfrm>
                <a:off x="385200" y="1644840"/>
                <a:ext cx="3240360" cy="36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6" name="Line 41"/>
              <p:cNvSpPr/>
              <p:nvPr/>
            </p:nvSpPr>
            <p:spPr>
              <a:xfrm flipV="1">
                <a:off x="3769560" y="1627920"/>
                <a:ext cx="4104360" cy="169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7" name="CustomShape 42"/>
              <p:cNvSpPr/>
              <p:nvPr/>
            </p:nvSpPr>
            <p:spPr>
              <a:xfrm flipH="1" flipV="1">
                <a:off x="885960" y="490320"/>
                <a:ext cx="2741400" cy="5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CustomShape 43"/>
              <p:cNvSpPr/>
              <p:nvPr/>
            </p:nvSpPr>
            <p:spPr>
              <a:xfrm>
                <a:off x="4345920" y="6253920"/>
                <a:ext cx="360" cy="284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89" name="Group 44"/>
              <p:cNvGrpSpPr/>
              <p:nvPr/>
            </p:nvGrpSpPr>
            <p:grpSpPr>
              <a:xfrm>
                <a:off x="3511440" y="6571800"/>
                <a:ext cx="1697400" cy="185760"/>
                <a:chOff x="3511440" y="6571800"/>
                <a:chExt cx="1697400" cy="185760"/>
              </a:xfrm>
            </p:grpSpPr>
            <p:grpSp>
              <p:nvGrpSpPr>
                <p:cNvPr id="790" name="Group 45"/>
                <p:cNvGrpSpPr/>
                <p:nvPr/>
              </p:nvGrpSpPr>
              <p:grpSpPr>
                <a:xfrm>
                  <a:off x="4083120" y="6571800"/>
                  <a:ext cx="974160" cy="1800"/>
                  <a:chOff x="4083120" y="6571800"/>
                  <a:chExt cx="974160" cy="1800"/>
                </a:xfrm>
              </p:grpSpPr>
              <p:grpSp>
                <p:nvGrpSpPr>
                  <p:cNvPr id="791" name="Group 46"/>
                  <p:cNvGrpSpPr/>
                  <p:nvPr/>
                </p:nvGrpSpPr>
                <p:grpSpPr>
                  <a:xfrm>
                    <a:off x="4440240" y="6571800"/>
                    <a:ext cx="617040" cy="1800"/>
                    <a:chOff x="4440240" y="6571800"/>
                    <a:chExt cx="617040" cy="1800"/>
                  </a:xfrm>
                </p:grpSpPr>
                <p:sp>
                  <p:nvSpPr>
                    <p:cNvPr id="792" name="Line 47"/>
                    <p:cNvSpPr/>
                    <p:nvPr/>
                  </p:nvSpPr>
                  <p:spPr>
                    <a:xfrm>
                      <a:off x="4440240" y="657180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3" name="Line 48"/>
                    <p:cNvSpPr/>
                    <p:nvPr/>
                  </p:nvSpPr>
                  <p:spPr>
                    <a:xfrm>
                      <a:off x="4726080" y="657180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4" name="Line 49"/>
                  <p:cNvSpPr/>
                  <p:nvPr/>
                </p:nvSpPr>
                <p:spPr>
                  <a:xfrm>
                    <a:off x="4083120" y="65718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795" name="Group 50"/>
                <p:cNvGrpSpPr/>
                <p:nvPr/>
              </p:nvGrpSpPr>
              <p:grpSpPr>
                <a:xfrm>
                  <a:off x="4083120" y="6603840"/>
                  <a:ext cx="974160" cy="1440"/>
                  <a:chOff x="4083120" y="6603840"/>
                  <a:chExt cx="974160" cy="1440"/>
                </a:xfrm>
              </p:grpSpPr>
              <p:grpSp>
                <p:nvGrpSpPr>
                  <p:cNvPr id="796" name="Group 51"/>
                  <p:cNvGrpSpPr/>
                  <p:nvPr/>
                </p:nvGrpSpPr>
                <p:grpSpPr>
                  <a:xfrm>
                    <a:off x="4440240" y="6603840"/>
                    <a:ext cx="617040" cy="1440"/>
                    <a:chOff x="4440240" y="6603840"/>
                    <a:chExt cx="617040" cy="1440"/>
                  </a:xfrm>
                </p:grpSpPr>
                <p:sp>
                  <p:nvSpPr>
                    <p:cNvPr id="797" name="Line 52"/>
                    <p:cNvSpPr/>
                    <p:nvPr/>
                  </p:nvSpPr>
                  <p:spPr>
                    <a:xfrm>
                      <a:off x="4440240" y="660384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8" name="Line 53"/>
                    <p:cNvSpPr/>
                    <p:nvPr/>
                  </p:nvSpPr>
                  <p:spPr>
                    <a:xfrm>
                      <a:off x="4726080" y="660384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9" name="Line 54"/>
                  <p:cNvSpPr/>
                  <p:nvPr/>
                </p:nvSpPr>
                <p:spPr>
                  <a:xfrm>
                    <a:off x="4083120" y="660384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800" name="Group 55"/>
                <p:cNvGrpSpPr/>
                <p:nvPr/>
              </p:nvGrpSpPr>
              <p:grpSpPr>
                <a:xfrm>
                  <a:off x="4235040" y="6724440"/>
                  <a:ext cx="973800" cy="33120"/>
                  <a:chOff x="4235040" y="6724440"/>
                  <a:chExt cx="973800" cy="33120"/>
                </a:xfrm>
              </p:grpSpPr>
              <p:grpSp>
                <p:nvGrpSpPr>
                  <p:cNvPr id="801" name="Group 56"/>
                  <p:cNvGrpSpPr/>
                  <p:nvPr/>
                </p:nvGrpSpPr>
                <p:grpSpPr>
                  <a:xfrm>
                    <a:off x="4235040" y="6724440"/>
                    <a:ext cx="973800" cy="1440"/>
                    <a:chOff x="4235040" y="6724440"/>
                    <a:chExt cx="973800" cy="1440"/>
                  </a:xfrm>
                </p:grpSpPr>
                <p:grpSp>
                  <p:nvGrpSpPr>
                    <p:cNvPr id="802" name="Group 57"/>
                    <p:cNvGrpSpPr/>
                    <p:nvPr/>
                  </p:nvGrpSpPr>
                  <p:grpSpPr>
                    <a:xfrm>
                      <a:off x="4591800" y="6724440"/>
                      <a:ext cx="617040" cy="1440"/>
                      <a:chOff x="4591800" y="6724440"/>
                      <a:chExt cx="617040" cy="1440"/>
                    </a:xfrm>
                  </p:grpSpPr>
                  <p:sp>
                    <p:nvSpPr>
                      <p:cNvPr id="803" name="Line 58"/>
                      <p:cNvSpPr/>
                      <p:nvPr/>
                    </p:nvSpPr>
                    <p:spPr>
                      <a:xfrm>
                        <a:off x="4591800" y="672444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4" name="Line 59"/>
                      <p:cNvSpPr/>
                      <p:nvPr/>
                    </p:nvSpPr>
                    <p:spPr>
                      <a:xfrm>
                        <a:off x="4877640" y="672444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05" name="Line 60"/>
                    <p:cNvSpPr/>
                    <p:nvPr/>
                  </p:nvSpPr>
                  <p:spPr>
                    <a:xfrm>
                      <a:off x="4235040" y="672444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06" name="Group 61"/>
                  <p:cNvGrpSpPr/>
                  <p:nvPr/>
                </p:nvGrpSpPr>
                <p:grpSpPr>
                  <a:xfrm>
                    <a:off x="4235040" y="6756120"/>
                    <a:ext cx="973800" cy="1440"/>
                    <a:chOff x="4235040" y="6756120"/>
                    <a:chExt cx="973800" cy="1440"/>
                  </a:xfrm>
                </p:grpSpPr>
                <p:grpSp>
                  <p:nvGrpSpPr>
                    <p:cNvPr id="807" name="Group 62"/>
                    <p:cNvGrpSpPr/>
                    <p:nvPr/>
                  </p:nvGrpSpPr>
                  <p:grpSpPr>
                    <a:xfrm>
                      <a:off x="4591800" y="6756120"/>
                      <a:ext cx="617040" cy="1440"/>
                      <a:chOff x="4591800" y="6756120"/>
                      <a:chExt cx="617040" cy="1440"/>
                    </a:xfrm>
                  </p:grpSpPr>
                  <p:sp>
                    <p:nvSpPr>
                      <p:cNvPr id="808" name="Line 63"/>
                      <p:cNvSpPr/>
                      <p:nvPr/>
                    </p:nvSpPr>
                    <p:spPr>
                      <a:xfrm>
                        <a:off x="4591800" y="67561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9" name="Line 64"/>
                      <p:cNvSpPr/>
                      <p:nvPr/>
                    </p:nvSpPr>
                    <p:spPr>
                      <a:xfrm>
                        <a:off x="4877640" y="67561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0" name="Line 65"/>
                    <p:cNvSpPr/>
                    <p:nvPr/>
                  </p:nvSpPr>
                  <p:spPr>
                    <a:xfrm>
                      <a:off x="4235040" y="67561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grpSp>
              <p:nvGrpSpPr>
                <p:cNvPr id="811" name="Group 66"/>
                <p:cNvGrpSpPr/>
                <p:nvPr/>
              </p:nvGrpSpPr>
              <p:grpSpPr>
                <a:xfrm>
                  <a:off x="3511440" y="6644880"/>
                  <a:ext cx="974520" cy="33480"/>
                  <a:chOff x="3511440" y="6644880"/>
                  <a:chExt cx="974520" cy="33480"/>
                </a:xfrm>
              </p:grpSpPr>
              <p:grpSp>
                <p:nvGrpSpPr>
                  <p:cNvPr id="812" name="Group 67"/>
                  <p:cNvGrpSpPr/>
                  <p:nvPr/>
                </p:nvGrpSpPr>
                <p:grpSpPr>
                  <a:xfrm>
                    <a:off x="3511440" y="6644880"/>
                    <a:ext cx="974520" cy="1800"/>
                    <a:chOff x="3511440" y="6644880"/>
                    <a:chExt cx="974520" cy="1800"/>
                  </a:xfrm>
                </p:grpSpPr>
                <p:grpSp>
                  <p:nvGrpSpPr>
                    <p:cNvPr id="813" name="Group 68"/>
                    <p:cNvGrpSpPr/>
                    <p:nvPr/>
                  </p:nvGrpSpPr>
                  <p:grpSpPr>
                    <a:xfrm>
                      <a:off x="3868920" y="6644880"/>
                      <a:ext cx="617040" cy="1800"/>
                      <a:chOff x="3868920" y="6644880"/>
                      <a:chExt cx="617040" cy="1800"/>
                    </a:xfrm>
                  </p:grpSpPr>
                  <p:sp>
                    <p:nvSpPr>
                      <p:cNvPr id="814" name="Line 69"/>
                      <p:cNvSpPr/>
                      <p:nvPr/>
                    </p:nvSpPr>
                    <p:spPr>
                      <a:xfrm>
                        <a:off x="3868920" y="6644880"/>
                        <a:ext cx="285840" cy="180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15" name="Line 70"/>
                      <p:cNvSpPr/>
                      <p:nvPr/>
                    </p:nvSpPr>
                    <p:spPr>
                      <a:xfrm>
                        <a:off x="4154760" y="6644880"/>
                        <a:ext cx="331200" cy="180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6" name="Line 71"/>
                    <p:cNvSpPr/>
                    <p:nvPr/>
                  </p:nvSpPr>
                  <p:spPr>
                    <a:xfrm>
                      <a:off x="3511440" y="6644880"/>
                      <a:ext cx="357120" cy="180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17" name="Group 72"/>
                  <p:cNvGrpSpPr/>
                  <p:nvPr/>
                </p:nvGrpSpPr>
                <p:grpSpPr>
                  <a:xfrm>
                    <a:off x="3511440" y="6676920"/>
                    <a:ext cx="974520" cy="1440"/>
                    <a:chOff x="3511440" y="6676920"/>
                    <a:chExt cx="974520" cy="1440"/>
                  </a:xfrm>
                </p:grpSpPr>
                <p:grpSp>
                  <p:nvGrpSpPr>
                    <p:cNvPr id="818" name="Group 73"/>
                    <p:cNvGrpSpPr/>
                    <p:nvPr/>
                  </p:nvGrpSpPr>
                  <p:grpSpPr>
                    <a:xfrm>
                      <a:off x="3868920" y="6676920"/>
                      <a:ext cx="617040" cy="1440"/>
                      <a:chOff x="3868920" y="6676920"/>
                      <a:chExt cx="617040" cy="1440"/>
                    </a:xfrm>
                  </p:grpSpPr>
                  <p:sp>
                    <p:nvSpPr>
                      <p:cNvPr id="819" name="Line 74"/>
                      <p:cNvSpPr/>
                      <p:nvPr/>
                    </p:nvSpPr>
                    <p:spPr>
                      <a:xfrm>
                        <a:off x="3868920" y="66769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20" name="Line 75"/>
                      <p:cNvSpPr/>
                      <p:nvPr/>
                    </p:nvSpPr>
                    <p:spPr>
                      <a:xfrm>
                        <a:off x="4154760" y="66769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21" name="Line 76"/>
                    <p:cNvSpPr/>
                    <p:nvPr/>
                  </p:nvSpPr>
                  <p:spPr>
                    <a:xfrm>
                      <a:off x="3511440" y="66769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</p:grpSp>
          <p:sp>
            <p:nvSpPr>
              <p:cNvPr id="822" name="CustomShape 77"/>
              <p:cNvSpPr/>
              <p:nvPr/>
            </p:nvSpPr>
            <p:spPr>
              <a:xfrm>
                <a:off x="5209920" y="6613920"/>
                <a:ext cx="1220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3" name="CustomShape 78"/>
              <p:cNvSpPr/>
              <p:nvPr/>
            </p:nvSpPr>
            <p:spPr>
              <a:xfrm>
                <a:off x="6655680" y="6397920"/>
                <a:ext cx="98604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Sequencing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Data Analysis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24" name="Group 79"/>
              <p:cNvGrpSpPr/>
              <p:nvPr/>
            </p:nvGrpSpPr>
            <p:grpSpPr>
              <a:xfrm>
                <a:off x="3769200" y="5919480"/>
                <a:ext cx="1104480" cy="4680"/>
                <a:chOff x="3769200" y="5919480"/>
                <a:chExt cx="1104480" cy="4680"/>
              </a:xfrm>
            </p:grpSpPr>
            <p:grpSp>
              <p:nvGrpSpPr>
                <p:cNvPr id="825" name="Group 80"/>
                <p:cNvGrpSpPr/>
                <p:nvPr/>
              </p:nvGrpSpPr>
              <p:grpSpPr>
                <a:xfrm>
                  <a:off x="3769200" y="5919480"/>
                  <a:ext cx="1104480" cy="4680"/>
                  <a:chOff x="3769200" y="5919480"/>
                  <a:chExt cx="1104480" cy="4680"/>
                </a:xfrm>
              </p:grpSpPr>
              <p:grpSp>
                <p:nvGrpSpPr>
                  <p:cNvPr id="826" name="Group 81"/>
                  <p:cNvGrpSpPr/>
                  <p:nvPr/>
                </p:nvGrpSpPr>
                <p:grpSpPr>
                  <a:xfrm>
                    <a:off x="4256640" y="5922360"/>
                    <a:ext cx="617040" cy="1800"/>
                    <a:chOff x="4256640" y="5922360"/>
                    <a:chExt cx="617040" cy="1800"/>
                  </a:xfrm>
                </p:grpSpPr>
                <p:sp>
                  <p:nvSpPr>
                    <p:cNvPr id="827" name="Line 82"/>
                    <p:cNvSpPr/>
                    <p:nvPr/>
                  </p:nvSpPr>
                  <p:spPr>
                    <a:xfrm>
                      <a:off x="4256640" y="592236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28" name="Line 83"/>
                    <p:cNvSpPr/>
                    <p:nvPr/>
                  </p:nvSpPr>
                  <p:spPr>
                    <a:xfrm>
                      <a:off x="4542480" y="592236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29" name="Line 84"/>
                  <p:cNvSpPr/>
                  <p:nvPr/>
                </p:nvSpPr>
                <p:spPr>
                  <a:xfrm>
                    <a:off x="3769200" y="59194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30" name="Line 85"/>
                <p:cNvSpPr/>
                <p:nvPr/>
              </p:nvSpPr>
              <p:spPr>
                <a:xfrm>
                  <a:off x="4119480" y="5921640"/>
                  <a:ext cx="145080" cy="360"/>
                </a:xfrm>
                <a:prstGeom prst="line">
                  <a:avLst/>
                </a:prstGeom>
                <a:ln w="1260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831" name="CustomShape 86"/>
              <p:cNvSpPr/>
              <p:nvPr/>
            </p:nvSpPr>
            <p:spPr>
              <a:xfrm>
                <a:off x="3101760" y="6141240"/>
                <a:ext cx="122976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cDNA synthesis 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32" name="CustomShape 87"/>
              <p:cNvSpPr/>
              <p:nvPr/>
            </p:nvSpPr>
            <p:spPr>
              <a:xfrm>
                <a:off x="3508920" y="5927760"/>
                <a:ext cx="14630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Adapter-flanked insert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33" name="Group 88"/>
              <p:cNvGrpSpPr/>
              <p:nvPr/>
            </p:nvGrpSpPr>
            <p:grpSpPr>
              <a:xfrm>
                <a:off x="961560" y="2372400"/>
                <a:ext cx="709920" cy="560520"/>
                <a:chOff x="961560" y="2372400"/>
                <a:chExt cx="709920" cy="560520"/>
              </a:xfrm>
            </p:grpSpPr>
            <p:sp>
              <p:nvSpPr>
                <p:cNvPr id="834" name="CustomShape 89"/>
                <p:cNvSpPr/>
                <p:nvPr/>
              </p:nvSpPr>
              <p:spPr>
                <a:xfrm>
                  <a:off x="961560" y="2372400"/>
                  <a:ext cx="558360" cy="114120"/>
                </a:xfrm>
                <a:custGeom>
                  <a:avLst/>
                  <a:gdLst/>
                  <a:ahLst/>
                  <a:rect l="l" t="t" r="r" b="b"/>
                  <a:pathLst>
                    <a:path w="561508" h="117389">
                      <a:moveTo>
                        <a:pt x="61060" y="80318"/>
                      </a:moveTo>
                      <a:cubicBezTo>
                        <a:pt x="169004" y="44339"/>
                        <a:pt x="0" y="98652"/>
                        <a:pt x="345265" y="67962"/>
                      </a:cubicBezTo>
                      <a:cubicBezTo>
                        <a:pt x="352661" y="67305"/>
                        <a:pt x="352371" y="54678"/>
                        <a:pt x="357622" y="49427"/>
                      </a:cubicBezTo>
                      <a:cubicBezTo>
                        <a:pt x="362873" y="44176"/>
                        <a:pt x="369516" y="40391"/>
                        <a:pt x="376157" y="37070"/>
                      </a:cubicBezTo>
                      <a:cubicBezTo>
                        <a:pt x="398425" y="25935"/>
                        <a:pt x="438749" y="26486"/>
                        <a:pt x="456476" y="24713"/>
                      </a:cubicBezTo>
                      <a:cubicBezTo>
                        <a:pt x="469975" y="4465"/>
                        <a:pt x="468833" y="13603"/>
                        <a:pt x="468833" y="0"/>
                      </a:cubicBezTo>
                      <a:lnTo>
                        <a:pt x="561508" y="117389"/>
                      </a:lnTo>
                      <a:lnTo>
                        <a:pt x="561508" y="117389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0"/>
                <p:cNvSpPr/>
                <p:nvPr/>
              </p:nvSpPr>
              <p:spPr>
                <a:xfrm rot="5683800">
                  <a:off x="1260720" y="2534400"/>
                  <a:ext cx="531000" cy="24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36" name="Group 91"/>
              <p:cNvGrpSpPr/>
              <p:nvPr/>
            </p:nvGrpSpPr>
            <p:grpSpPr>
              <a:xfrm>
                <a:off x="601920" y="2460960"/>
                <a:ext cx="586800" cy="549720"/>
                <a:chOff x="601920" y="2460960"/>
                <a:chExt cx="586800" cy="549720"/>
              </a:xfrm>
            </p:grpSpPr>
            <p:sp>
              <p:nvSpPr>
                <p:cNvPr id="837" name="CustomShape 92"/>
                <p:cNvSpPr/>
                <p:nvPr/>
              </p:nvSpPr>
              <p:spPr>
                <a:xfrm>
                  <a:off x="759600" y="2478960"/>
                  <a:ext cx="429120" cy="97560"/>
                </a:xfrm>
                <a:custGeom>
                  <a:avLst/>
                  <a:gdLst/>
                  <a:ahLst/>
                  <a:rect l="l" t="t" r="r" b="b"/>
                  <a:pathLst>
                    <a:path w="432487" h="100758">
                      <a:moveTo>
                        <a:pt x="0" y="92675"/>
                      </a:moveTo>
                      <a:cubicBezTo>
                        <a:pt x="6178" y="90616"/>
                        <a:pt x="13180" y="90204"/>
                        <a:pt x="18535" y="86497"/>
                      </a:cubicBezTo>
                      <a:cubicBezTo>
                        <a:pt x="40220" y="71485"/>
                        <a:pt x="60185" y="54106"/>
                        <a:pt x="80319" y="37070"/>
                      </a:cubicBezTo>
                      <a:cubicBezTo>
                        <a:pt x="86989" y="31426"/>
                        <a:pt x="92142" y="24129"/>
                        <a:pt x="98854" y="18535"/>
                      </a:cubicBezTo>
                      <a:cubicBezTo>
                        <a:pt x="114824" y="5227"/>
                        <a:pt x="117347" y="6192"/>
                        <a:pt x="135924" y="0"/>
                      </a:cubicBezTo>
                      <a:cubicBezTo>
                        <a:pt x="148281" y="12357"/>
                        <a:pt x="156416" y="31544"/>
                        <a:pt x="172995" y="37070"/>
                      </a:cubicBezTo>
                      <a:cubicBezTo>
                        <a:pt x="179173" y="39129"/>
                        <a:pt x="185432" y="40961"/>
                        <a:pt x="191530" y="43248"/>
                      </a:cubicBezTo>
                      <a:cubicBezTo>
                        <a:pt x="201914" y="47142"/>
                        <a:pt x="211901" y="52098"/>
                        <a:pt x="222422" y="55605"/>
                      </a:cubicBezTo>
                      <a:cubicBezTo>
                        <a:pt x="236645" y="60346"/>
                        <a:pt x="251340" y="63553"/>
                        <a:pt x="265670" y="67962"/>
                      </a:cubicBezTo>
                      <a:cubicBezTo>
                        <a:pt x="278119" y="71793"/>
                        <a:pt x="290384" y="76200"/>
                        <a:pt x="302741" y="80319"/>
                      </a:cubicBezTo>
                      <a:lnTo>
                        <a:pt x="321276" y="86497"/>
                      </a:lnTo>
                      <a:cubicBezTo>
                        <a:pt x="416488" y="79697"/>
                        <a:pt x="387334" y="100758"/>
                        <a:pt x="426308" y="61784"/>
                      </a:cubicBezTo>
                      <a:lnTo>
                        <a:pt x="432487" y="55605"/>
                      </a:lnTo>
                      <a:lnTo>
                        <a:pt x="432487" y="55605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8" name="CustomShape 93"/>
                <p:cNvSpPr/>
                <p:nvPr/>
              </p:nvSpPr>
              <p:spPr>
                <a:xfrm rot="5683800">
                  <a:off x="480960" y="2612160"/>
                  <a:ext cx="531000" cy="246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39" name="CustomShape 94"/>
              <p:cNvSpPr/>
              <p:nvPr/>
            </p:nvSpPr>
            <p:spPr>
              <a:xfrm flipH="1">
                <a:off x="1099800" y="2941560"/>
                <a:ext cx="360" cy="644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0" name="CustomShape 95"/>
              <p:cNvSpPr/>
              <p:nvPr/>
            </p:nvSpPr>
            <p:spPr>
              <a:xfrm rot="5400000">
                <a:off x="858240" y="4125600"/>
                <a:ext cx="496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41" name="Group 96"/>
              <p:cNvGrpSpPr/>
              <p:nvPr/>
            </p:nvGrpSpPr>
            <p:grpSpPr>
              <a:xfrm>
                <a:off x="813960" y="2562120"/>
                <a:ext cx="637200" cy="266760"/>
                <a:chOff x="813960" y="2562120"/>
                <a:chExt cx="637200" cy="266760"/>
              </a:xfrm>
            </p:grpSpPr>
            <p:sp>
              <p:nvSpPr>
                <p:cNvPr id="842" name="CustomShape 97"/>
                <p:cNvSpPr/>
                <p:nvPr/>
              </p:nvSpPr>
              <p:spPr>
                <a:xfrm>
                  <a:off x="1021680" y="2672280"/>
                  <a:ext cx="138960" cy="1584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3" name="CustomShape 98"/>
                <p:cNvSpPr/>
                <p:nvPr/>
              </p:nvSpPr>
              <p:spPr>
                <a:xfrm>
                  <a:off x="1073160" y="2581560"/>
                  <a:ext cx="37800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4" name="CustomShape 99"/>
                <p:cNvSpPr/>
                <p:nvPr/>
              </p:nvSpPr>
              <p:spPr>
                <a:xfrm>
                  <a:off x="813960" y="2562120"/>
                  <a:ext cx="2667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5" name="Group 100"/>
              <p:cNvGrpSpPr/>
              <p:nvPr/>
            </p:nvGrpSpPr>
            <p:grpSpPr>
              <a:xfrm>
                <a:off x="103680" y="2267280"/>
                <a:ext cx="634320" cy="273600"/>
                <a:chOff x="103680" y="2267280"/>
                <a:chExt cx="634320" cy="273600"/>
              </a:xfrm>
            </p:grpSpPr>
            <p:sp>
              <p:nvSpPr>
                <p:cNvPr id="846" name="CustomShape 101"/>
                <p:cNvSpPr/>
                <p:nvPr/>
              </p:nvSpPr>
              <p:spPr>
                <a:xfrm>
                  <a:off x="307800" y="2381040"/>
                  <a:ext cx="138960" cy="1584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7" name="CustomShape 102"/>
                <p:cNvSpPr/>
                <p:nvPr/>
              </p:nvSpPr>
              <p:spPr>
                <a:xfrm>
                  <a:off x="103680" y="2267280"/>
                  <a:ext cx="2667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8" name="CustomShape 103"/>
                <p:cNvSpPr/>
                <p:nvPr/>
              </p:nvSpPr>
              <p:spPr>
                <a:xfrm>
                  <a:off x="360000" y="2293560"/>
                  <a:ext cx="37800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9" name="Group 104"/>
              <p:cNvGrpSpPr/>
              <p:nvPr/>
            </p:nvGrpSpPr>
            <p:grpSpPr>
              <a:xfrm>
                <a:off x="747720" y="3556800"/>
                <a:ext cx="649080" cy="250920"/>
                <a:chOff x="747720" y="3556800"/>
                <a:chExt cx="649080" cy="250920"/>
              </a:xfrm>
            </p:grpSpPr>
            <p:sp>
              <p:nvSpPr>
                <p:cNvPr id="850" name="CustomShape 105"/>
                <p:cNvSpPr/>
                <p:nvPr/>
              </p:nvSpPr>
              <p:spPr>
                <a:xfrm>
                  <a:off x="955080" y="3677040"/>
                  <a:ext cx="138960" cy="1584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51" name="CustomShape 106"/>
                <p:cNvSpPr/>
                <p:nvPr/>
              </p:nvSpPr>
              <p:spPr>
                <a:xfrm>
                  <a:off x="747720" y="3556800"/>
                  <a:ext cx="2667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52" name="CustomShape 107"/>
                <p:cNvSpPr/>
                <p:nvPr/>
              </p:nvSpPr>
              <p:spPr>
                <a:xfrm>
                  <a:off x="1018800" y="3560400"/>
                  <a:ext cx="37800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53" name="Group 108"/>
              <p:cNvGrpSpPr/>
              <p:nvPr/>
            </p:nvGrpSpPr>
            <p:grpSpPr>
              <a:xfrm>
                <a:off x="603720" y="4381560"/>
                <a:ext cx="817560" cy="247320"/>
                <a:chOff x="603720" y="4381560"/>
                <a:chExt cx="817560" cy="247320"/>
              </a:xfrm>
            </p:grpSpPr>
            <p:grpSp>
              <p:nvGrpSpPr>
                <p:cNvPr id="854" name="Group 109"/>
                <p:cNvGrpSpPr/>
                <p:nvPr/>
              </p:nvGrpSpPr>
              <p:grpSpPr>
                <a:xfrm>
                  <a:off x="804600" y="4518720"/>
                  <a:ext cx="616680" cy="1440"/>
                  <a:chOff x="804600" y="4518720"/>
                  <a:chExt cx="616680" cy="1440"/>
                </a:xfrm>
              </p:grpSpPr>
              <p:sp>
                <p:nvSpPr>
                  <p:cNvPr id="855" name="Line 110"/>
                  <p:cNvSpPr/>
                  <p:nvPr/>
                </p:nvSpPr>
                <p:spPr>
                  <a:xfrm>
                    <a:off x="804600" y="451872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56" name="Line 111"/>
                  <p:cNvSpPr/>
                  <p:nvPr/>
                </p:nvSpPr>
                <p:spPr>
                  <a:xfrm>
                    <a:off x="1090080" y="451872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57" name="CustomShape 112"/>
                <p:cNvSpPr/>
                <p:nvPr/>
              </p:nvSpPr>
              <p:spPr>
                <a:xfrm>
                  <a:off x="603720" y="4381560"/>
                  <a:ext cx="2667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58" name="CustomShape 113"/>
              <p:cNvSpPr/>
              <p:nvPr/>
            </p:nvSpPr>
            <p:spPr>
              <a:xfrm>
                <a:off x="1105560" y="1645200"/>
                <a:ext cx="360" cy="644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9" name="CustomShape 114"/>
              <p:cNvSpPr/>
              <p:nvPr/>
            </p:nvSpPr>
            <p:spPr>
              <a:xfrm>
                <a:off x="1222560" y="394956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60" name="Line 115"/>
              <p:cNvSpPr/>
              <p:nvPr/>
            </p:nvSpPr>
            <p:spPr>
              <a:xfrm>
                <a:off x="1537200" y="4237200"/>
                <a:ext cx="357480" cy="144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1" name="Line 116"/>
              <p:cNvSpPr/>
              <p:nvPr/>
            </p:nvSpPr>
            <p:spPr>
              <a:xfrm>
                <a:off x="1540080" y="5173200"/>
                <a:ext cx="35712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2" name="CustomShape 117"/>
              <p:cNvSpPr/>
              <p:nvPr/>
            </p:nvSpPr>
            <p:spPr>
              <a:xfrm>
                <a:off x="2545560" y="1717200"/>
                <a:ext cx="2147400" cy="567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Radioactive Phosphorylation 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63" name="Group 118"/>
              <p:cNvGrpSpPr/>
              <p:nvPr/>
            </p:nvGrpSpPr>
            <p:grpSpPr>
              <a:xfrm>
                <a:off x="2146320" y="2546640"/>
                <a:ext cx="942480" cy="355320"/>
                <a:chOff x="2146320" y="2546640"/>
                <a:chExt cx="942480" cy="355320"/>
              </a:xfrm>
            </p:grpSpPr>
            <p:sp>
              <p:nvSpPr>
                <p:cNvPr id="864" name="CustomShape 119"/>
                <p:cNvSpPr/>
                <p:nvPr/>
              </p:nvSpPr>
              <p:spPr>
                <a:xfrm rot="17896200">
                  <a:off x="2780640" y="2599920"/>
                  <a:ext cx="269640" cy="24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865" name="Group 120"/>
                <p:cNvGrpSpPr/>
                <p:nvPr/>
              </p:nvGrpSpPr>
              <p:grpSpPr>
                <a:xfrm>
                  <a:off x="2146320" y="2567160"/>
                  <a:ext cx="901800" cy="247320"/>
                  <a:chOff x="2146320" y="2567160"/>
                  <a:chExt cx="901800" cy="247320"/>
                </a:xfrm>
              </p:grpSpPr>
              <p:grpSp>
                <p:nvGrpSpPr>
                  <p:cNvPr id="866" name="Group 121"/>
                  <p:cNvGrpSpPr/>
                  <p:nvPr/>
                </p:nvGrpSpPr>
                <p:grpSpPr>
                  <a:xfrm>
                    <a:off x="2427840" y="2642040"/>
                    <a:ext cx="540720" cy="95760"/>
                    <a:chOff x="2427840" y="2642040"/>
                    <a:chExt cx="540720" cy="95760"/>
                  </a:xfrm>
                </p:grpSpPr>
                <p:sp>
                  <p:nvSpPr>
                    <p:cNvPr id="867" name="Line 122"/>
                    <p:cNvSpPr/>
                    <p:nvPr/>
                  </p:nvSpPr>
                  <p:spPr>
                    <a:xfrm>
                      <a:off x="2427840" y="2693880"/>
                      <a:ext cx="54072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68" name="CustomShape 123"/>
                    <p:cNvSpPr/>
                    <p:nvPr/>
                  </p:nvSpPr>
                  <p:spPr>
                    <a:xfrm>
                      <a:off x="2601360" y="2642040"/>
                      <a:ext cx="282600" cy="9576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69" name="CustomShape 124"/>
                  <p:cNvSpPr/>
                  <p:nvPr/>
                </p:nvSpPr>
                <p:spPr>
                  <a:xfrm>
                    <a:off x="2146320" y="2567160"/>
                    <a:ext cx="352080" cy="2473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870" name="CustomShape 125"/>
                  <p:cNvSpPr/>
                  <p:nvPr/>
                </p:nvSpPr>
                <p:spPr>
                  <a:xfrm>
                    <a:off x="2979360" y="2742120"/>
                    <a:ext cx="68760" cy="6876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871" name="CustomShape 126"/>
              <p:cNvSpPr/>
              <p:nvPr/>
            </p:nvSpPr>
            <p:spPr>
              <a:xfrm>
                <a:off x="2562840" y="2869560"/>
                <a:ext cx="152388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2" name="CustomShape 127"/>
              <p:cNvSpPr/>
              <p:nvPr/>
            </p:nvSpPr>
            <p:spPr>
              <a:xfrm>
                <a:off x="2545560" y="2869560"/>
                <a:ext cx="360" cy="572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3" name="Group 128"/>
              <p:cNvGrpSpPr/>
              <p:nvPr/>
            </p:nvGrpSpPr>
            <p:grpSpPr>
              <a:xfrm>
                <a:off x="2194920" y="3445560"/>
                <a:ext cx="592920" cy="247320"/>
                <a:chOff x="2194920" y="3445560"/>
                <a:chExt cx="592920" cy="247320"/>
              </a:xfrm>
            </p:grpSpPr>
            <p:sp>
              <p:nvSpPr>
                <p:cNvPr id="874" name="Line 129"/>
                <p:cNvSpPr/>
                <p:nvPr/>
              </p:nvSpPr>
              <p:spPr>
                <a:xfrm>
                  <a:off x="2502000" y="3586320"/>
                  <a:ext cx="28584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75" name="CustomShape 130"/>
                <p:cNvSpPr/>
                <p:nvPr/>
              </p:nvSpPr>
              <p:spPr>
                <a:xfrm>
                  <a:off x="2194920" y="3445560"/>
                  <a:ext cx="35208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76" name="CustomShape 131"/>
              <p:cNvSpPr/>
              <p:nvPr/>
            </p:nvSpPr>
            <p:spPr>
              <a:xfrm>
                <a:off x="2545560" y="3805560"/>
                <a:ext cx="360" cy="568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7" name="CustomShape 132"/>
              <p:cNvSpPr/>
              <p:nvPr/>
            </p:nvSpPr>
            <p:spPr>
              <a:xfrm>
                <a:off x="1202400" y="488556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8" name="CustomShape 133"/>
              <p:cNvSpPr/>
              <p:nvPr/>
            </p:nvSpPr>
            <p:spPr>
              <a:xfrm>
                <a:off x="2545560" y="1645200"/>
                <a:ext cx="3240" cy="950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9" name="Group 134"/>
              <p:cNvGrpSpPr/>
              <p:nvPr/>
            </p:nvGrpSpPr>
            <p:grpSpPr>
              <a:xfrm>
                <a:off x="1978920" y="4381560"/>
                <a:ext cx="926640" cy="247320"/>
                <a:chOff x="1978920" y="4381560"/>
                <a:chExt cx="926640" cy="247320"/>
              </a:xfrm>
            </p:grpSpPr>
            <p:grpSp>
              <p:nvGrpSpPr>
                <p:cNvPr id="880" name="Group 135"/>
                <p:cNvGrpSpPr/>
                <p:nvPr/>
              </p:nvGrpSpPr>
              <p:grpSpPr>
                <a:xfrm>
                  <a:off x="2288880" y="4503240"/>
                  <a:ext cx="616680" cy="1440"/>
                  <a:chOff x="2288880" y="4503240"/>
                  <a:chExt cx="616680" cy="1440"/>
                </a:xfrm>
              </p:grpSpPr>
              <p:sp>
                <p:nvSpPr>
                  <p:cNvPr id="881" name="Line 136"/>
                  <p:cNvSpPr/>
                  <p:nvPr/>
                </p:nvSpPr>
                <p:spPr>
                  <a:xfrm>
                    <a:off x="2288880" y="450324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82" name="Line 137"/>
                  <p:cNvSpPr/>
                  <p:nvPr/>
                </p:nvSpPr>
                <p:spPr>
                  <a:xfrm>
                    <a:off x="2574360" y="450324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83" name="CustomShape 138"/>
                <p:cNvSpPr/>
                <p:nvPr/>
              </p:nvSpPr>
              <p:spPr>
                <a:xfrm>
                  <a:off x="1978920" y="4381560"/>
                  <a:ext cx="35208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84" name="CustomShape 139"/>
              <p:cNvSpPr/>
              <p:nvPr/>
            </p:nvSpPr>
            <p:spPr>
              <a:xfrm>
                <a:off x="5569920" y="1645200"/>
                <a:ext cx="7920" cy="441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5" name="CustomShape 140"/>
              <p:cNvSpPr/>
              <p:nvPr/>
            </p:nvSpPr>
            <p:spPr>
              <a:xfrm flipH="1">
                <a:off x="5563440" y="2437560"/>
                <a:ext cx="360" cy="533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6" name="CustomShape 141"/>
              <p:cNvSpPr/>
              <p:nvPr/>
            </p:nvSpPr>
            <p:spPr>
              <a:xfrm>
                <a:off x="4388040" y="1775880"/>
                <a:ext cx="12085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87" name="CustomShape 142"/>
              <p:cNvSpPr/>
              <p:nvPr/>
            </p:nvSpPr>
            <p:spPr>
              <a:xfrm>
                <a:off x="4195440" y="1619640"/>
                <a:ext cx="14065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88" name="Group 143"/>
              <p:cNvGrpSpPr/>
              <p:nvPr/>
            </p:nvGrpSpPr>
            <p:grpSpPr>
              <a:xfrm>
                <a:off x="5353920" y="2149560"/>
                <a:ext cx="433440" cy="159480"/>
                <a:chOff x="5353920" y="2149560"/>
                <a:chExt cx="433440" cy="159480"/>
              </a:xfrm>
            </p:grpSpPr>
            <p:grpSp>
              <p:nvGrpSpPr>
                <p:cNvPr id="889" name="Group 144"/>
                <p:cNvGrpSpPr/>
                <p:nvPr/>
              </p:nvGrpSpPr>
              <p:grpSpPr>
                <a:xfrm>
                  <a:off x="5459040" y="2149560"/>
                  <a:ext cx="328320" cy="140400"/>
                  <a:chOff x="5459040" y="2149560"/>
                  <a:chExt cx="328320" cy="140400"/>
                </a:xfrm>
              </p:grpSpPr>
              <p:grpSp>
                <p:nvGrpSpPr>
                  <p:cNvPr id="890" name="Group 145"/>
                  <p:cNvGrpSpPr/>
                  <p:nvPr/>
                </p:nvGrpSpPr>
                <p:grpSpPr>
                  <a:xfrm>
                    <a:off x="5519880" y="2149560"/>
                    <a:ext cx="267480" cy="118440"/>
                    <a:chOff x="5519880" y="2149560"/>
                    <a:chExt cx="267480" cy="118440"/>
                  </a:xfrm>
                </p:grpSpPr>
                <p:sp>
                  <p:nvSpPr>
                    <p:cNvPr id="891" name="CustomShape 146"/>
                    <p:cNvSpPr/>
                    <p:nvPr/>
                  </p:nvSpPr>
                  <p:spPr>
                    <a:xfrm>
                      <a:off x="5519880" y="2149560"/>
                      <a:ext cx="267480" cy="698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2" name="Line 147"/>
                    <p:cNvSpPr/>
                    <p:nvPr/>
                  </p:nvSpPr>
                  <p:spPr>
                    <a:xfrm>
                      <a:off x="5575320" y="220140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3" name="Line 148"/>
                    <p:cNvSpPr/>
                    <p:nvPr/>
                  </p:nvSpPr>
                  <p:spPr>
                    <a:xfrm>
                      <a:off x="5617080" y="21938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4" name="Line 149"/>
                    <p:cNvSpPr/>
                    <p:nvPr/>
                  </p:nvSpPr>
                  <p:spPr>
                    <a:xfrm>
                      <a:off x="5658480" y="21762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5" name="Line 150"/>
                    <p:cNvSpPr/>
                    <p:nvPr/>
                  </p:nvSpPr>
                  <p:spPr>
                    <a:xfrm>
                      <a:off x="5595480" y="2202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6" name="Line 151"/>
                    <p:cNvSpPr/>
                    <p:nvPr/>
                  </p:nvSpPr>
                  <p:spPr>
                    <a:xfrm>
                      <a:off x="5637600" y="218448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7" name="Line 152"/>
                    <p:cNvSpPr/>
                    <p:nvPr/>
                  </p:nvSpPr>
                  <p:spPr>
                    <a:xfrm>
                      <a:off x="5682960" y="217404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8" name="Line 153"/>
                    <p:cNvSpPr/>
                    <p:nvPr/>
                  </p:nvSpPr>
                  <p:spPr>
                    <a:xfrm>
                      <a:off x="5556600" y="220752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99" name="CustomShape 154"/>
                  <p:cNvSpPr/>
                  <p:nvPr/>
                </p:nvSpPr>
                <p:spPr>
                  <a:xfrm>
                    <a:off x="5459040" y="2160360"/>
                    <a:ext cx="267120" cy="12960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00" name="CustomShape 155"/>
                <p:cNvSpPr/>
                <p:nvPr/>
              </p:nvSpPr>
              <p:spPr>
                <a:xfrm>
                  <a:off x="5353920" y="2206080"/>
                  <a:ext cx="401760" cy="10296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01" name="CustomShape 156"/>
              <p:cNvSpPr/>
              <p:nvPr/>
            </p:nvSpPr>
            <p:spPr>
              <a:xfrm>
                <a:off x="4467240" y="2327400"/>
                <a:ext cx="106056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binding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2" name="CustomShape 157"/>
              <p:cNvSpPr/>
              <p:nvPr/>
            </p:nvSpPr>
            <p:spPr>
              <a:xfrm>
                <a:off x="4428720" y="2477880"/>
                <a:ext cx="113976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Gu-HCl washing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3" name="CustomShape 158"/>
              <p:cNvSpPr/>
              <p:nvPr/>
            </p:nvSpPr>
            <p:spPr>
              <a:xfrm>
                <a:off x="4459680" y="2648880"/>
                <a:ext cx="104220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04" name="Group 159"/>
              <p:cNvGrpSpPr/>
              <p:nvPr/>
            </p:nvGrpSpPr>
            <p:grpSpPr>
              <a:xfrm>
                <a:off x="5200560" y="3039120"/>
                <a:ext cx="433440" cy="159840"/>
                <a:chOff x="5200560" y="3039120"/>
                <a:chExt cx="433440" cy="159840"/>
              </a:xfrm>
            </p:grpSpPr>
            <p:grpSp>
              <p:nvGrpSpPr>
                <p:cNvPr id="905" name="Group 160"/>
                <p:cNvGrpSpPr/>
                <p:nvPr/>
              </p:nvGrpSpPr>
              <p:grpSpPr>
                <a:xfrm>
                  <a:off x="5305320" y="3039120"/>
                  <a:ext cx="328680" cy="140760"/>
                  <a:chOff x="5305320" y="3039120"/>
                  <a:chExt cx="328680" cy="140760"/>
                </a:xfrm>
              </p:grpSpPr>
              <p:grpSp>
                <p:nvGrpSpPr>
                  <p:cNvPr id="906" name="Group 161"/>
                  <p:cNvGrpSpPr/>
                  <p:nvPr/>
                </p:nvGrpSpPr>
                <p:grpSpPr>
                  <a:xfrm>
                    <a:off x="5366520" y="3039120"/>
                    <a:ext cx="267480" cy="118080"/>
                    <a:chOff x="5366520" y="3039120"/>
                    <a:chExt cx="267480" cy="118080"/>
                  </a:xfrm>
                </p:grpSpPr>
                <p:sp>
                  <p:nvSpPr>
                    <p:cNvPr id="907" name="CustomShape 162"/>
                    <p:cNvSpPr/>
                    <p:nvPr/>
                  </p:nvSpPr>
                  <p:spPr>
                    <a:xfrm>
                      <a:off x="5366520" y="3039120"/>
                      <a:ext cx="267480" cy="698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8" name="Line 163"/>
                    <p:cNvSpPr/>
                    <p:nvPr/>
                  </p:nvSpPr>
                  <p:spPr>
                    <a:xfrm>
                      <a:off x="5421600" y="30909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9" name="Line 164"/>
                    <p:cNvSpPr/>
                    <p:nvPr/>
                  </p:nvSpPr>
                  <p:spPr>
                    <a:xfrm>
                      <a:off x="5463360" y="30834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0" name="Line 165"/>
                    <p:cNvSpPr/>
                    <p:nvPr/>
                  </p:nvSpPr>
                  <p:spPr>
                    <a:xfrm>
                      <a:off x="5505120" y="30657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1" name="Line 166"/>
                    <p:cNvSpPr/>
                    <p:nvPr/>
                  </p:nvSpPr>
                  <p:spPr>
                    <a:xfrm>
                      <a:off x="5441760" y="309168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2" name="Line 167"/>
                    <p:cNvSpPr/>
                    <p:nvPr/>
                  </p:nvSpPr>
                  <p:spPr>
                    <a:xfrm>
                      <a:off x="5484240" y="30740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3" name="Line 168"/>
                    <p:cNvSpPr/>
                    <p:nvPr/>
                  </p:nvSpPr>
                  <p:spPr>
                    <a:xfrm>
                      <a:off x="5529240" y="30636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4" name="Line 169"/>
                    <p:cNvSpPr/>
                    <p:nvPr/>
                  </p:nvSpPr>
                  <p:spPr>
                    <a:xfrm>
                      <a:off x="5403240" y="309708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15" name="CustomShape 170"/>
                  <p:cNvSpPr/>
                  <p:nvPr/>
                </p:nvSpPr>
                <p:spPr>
                  <a:xfrm>
                    <a:off x="5305320" y="3050280"/>
                    <a:ext cx="267120" cy="12960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16" name="CustomShape 171"/>
                <p:cNvSpPr/>
                <p:nvPr/>
              </p:nvSpPr>
              <p:spPr>
                <a:xfrm>
                  <a:off x="5200560" y="3096000"/>
                  <a:ext cx="401760" cy="10296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17" name="CustomShape 172"/>
              <p:cNvSpPr/>
              <p:nvPr/>
            </p:nvSpPr>
            <p:spPr>
              <a:xfrm>
                <a:off x="5517720" y="2993400"/>
                <a:ext cx="26676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18" name="CustomShape 173"/>
              <p:cNvSpPr/>
              <p:nvPr/>
            </p:nvSpPr>
            <p:spPr>
              <a:xfrm flipH="1">
                <a:off x="5563440" y="3229560"/>
                <a:ext cx="360" cy="455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9" name="CustomShape 174"/>
              <p:cNvSpPr/>
              <p:nvPr/>
            </p:nvSpPr>
            <p:spPr>
              <a:xfrm>
                <a:off x="4501080" y="3264480"/>
                <a:ext cx="101196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Intermolecular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20" name="Group 175"/>
              <p:cNvGrpSpPr/>
              <p:nvPr/>
            </p:nvGrpSpPr>
            <p:grpSpPr>
              <a:xfrm>
                <a:off x="5247720" y="3740400"/>
                <a:ext cx="470880" cy="164160"/>
                <a:chOff x="5247720" y="3740400"/>
                <a:chExt cx="470880" cy="164160"/>
              </a:xfrm>
            </p:grpSpPr>
            <p:grpSp>
              <p:nvGrpSpPr>
                <p:cNvPr id="921" name="Group 176"/>
                <p:cNvGrpSpPr/>
                <p:nvPr/>
              </p:nvGrpSpPr>
              <p:grpSpPr>
                <a:xfrm>
                  <a:off x="5247720" y="3744720"/>
                  <a:ext cx="433440" cy="159840"/>
                  <a:chOff x="5247720" y="3744720"/>
                  <a:chExt cx="433440" cy="159840"/>
                </a:xfrm>
              </p:grpSpPr>
              <p:grpSp>
                <p:nvGrpSpPr>
                  <p:cNvPr id="922" name="Group 177"/>
                  <p:cNvGrpSpPr/>
                  <p:nvPr/>
                </p:nvGrpSpPr>
                <p:grpSpPr>
                  <a:xfrm>
                    <a:off x="5352840" y="3744720"/>
                    <a:ext cx="328320" cy="140760"/>
                    <a:chOff x="5352840" y="3744720"/>
                    <a:chExt cx="328320" cy="140760"/>
                  </a:xfrm>
                </p:grpSpPr>
                <p:grpSp>
                  <p:nvGrpSpPr>
                    <p:cNvPr id="923" name="Group 178"/>
                    <p:cNvGrpSpPr/>
                    <p:nvPr/>
                  </p:nvGrpSpPr>
                  <p:grpSpPr>
                    <a:xfrm>
                      <a:off x="5413680" y="3744720"/>
                      <a:ext cx="267480" cy="118080"/>
                      <a:chOff x="5413680" y="3744720"/>
                      <a:chExt cx="267480" cy="118080"/>
                    </a:xfrm>
                  </p:grpSpPr>
                  <p:sp>
                    <p:nvSpPr>
                      <p:cNvPr id="924" name="CustomShape 179"/>
                      <p:cNvSpPr/>
                      <p:nvPr/>
                    </p:nvSpPr>
                    <p:spPr>
                      <a:xfrm>
                        <a:off x="5413680" y="3744720"/>
                        <a:ext cx="267480" cy="698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5" name="Line 180"/>
                      <p:cNvSpPr/>
                      <p:nvPr/>
                    </p:nvSpPr>
                    <p:spPr>
                      <a:xfrm>
                        <a:off x="5469120" y="3796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6" name="Line 181"/>
                      <p:cNvSpPr/>
                      <p:nvPr/>
                    </p:nvSpPr>
                    <p:spPr>
                      <a:xfrm>
                        <a:off x="5510880" y="3788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7" name="Line 182"/>
                      <p:cNvSpPr/>
                      <p:nvPr/>
                    </p:nvSpPr>
                    <p:spPr>
                      <a:xfrm>
                        <a:off x="5552280" y="37710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8" name="Line 183"/>
                      <p:cNvSpPr/>
                      <p:nvPr/>
                    </p:nvSpPr>
                    <p:spPr>
                      <a:xfrm>
                        <a:off x="5489280" y="379692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9" name="Line 184"/>
                      <p:cNvSpPr/>
                      <p:nvPr/>
                    </p:nvSpPr>
                    <p:spPr>
                      <a:xfrm>
                        <a:off x="5531400" y="377928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0" name="Line 185"/>
                      <p:cNvSpPr/>
                      <p:nvPr/>
                    </p:nvSpPr>
                    <p:spPr>
                      <a:xfrm>
                        <a:off x="5576760" y="37688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1" name="Line 186"/>
                      <p:cNvSpPr/>
                      <p:nvPr/>
                    </p:nvSpPr>
                    <p:spPr>
                      <a:xfrm>
                        <a:off x="5450400" y="3802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32" name="CustomShape 187"/>
                    <p:cNvSpPr/>
                    <p:nvPr/>
                  </p:nvSpPr>
                  <p:spPr>
                    <a:xfrm>
                      <a:off x="5352840" y="3755880"/>
                      <a:ext cx="267120" cy="12960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33" name="CustomShape 188"/>
                  <p:cNvSpPr/>
                  <p:nvPr/>
                </p:nvSpPr>
                <p:spPr>
                  <a:xfrm>
                    <a:off x="5247720" y="3801600"/>
                    <a:ext cx="401760" cy="10296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34" name="CustomShape 189"/>
                <p:cNvSpPr/>
                <p:nvPr/>
              </p:nvSpPr>
              <p:spPr>
                <a:xfrm>
                  <a:off x="5642640" y="3740400"/>
                  <a:ext cx="75960" cy="6048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35" name="CustomShape 190"/>
              <p:cNvSpPr/>
              <p:nvPr/>
            </p:nvSpPr>
            <p:spPr>
              <a:xfrm flipH="1">
                <a:off x="5563440" y="4165560"/>
                <a:ext cx="360" cy="356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CustomShape 191"/>
              <p:cNvSpPr/>
              <p:nvPr/>
            </p:nvSpPr>
            <p:spPr>
              <a:xfrm>
                <a:off x="4308120" y="408924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37" name="Group 192"/>
              <p:cNvGrpSpPr/>
              <p:nvPr/>
            </p:nvGrpSpPr>
            <p:grpSpPr>
              <a:xfrm>
                <a:off x="5272920" y="4667760"/>
                <a:ext cx="470880" cy="163800"/>
                <a:chOff x="5272920" y="4667760"/>
                <a:chExt cx="470880" cy="163800"/>
              </a:xfrm>
            </p:grpSpPr>
            <p:grpSp>
              <p:nvGrpSpPr>
                <p:cNvPr id="938" name="Group 193"/>
                <p:cNvGrpSpPr/>
                <p:nvPr/>
              </p:nvGrpSpPr>
              <p:grpSpPr>
                <a:xfrm>
                  <a:off x="5272920" y="4671720"/>
                  <a:ext cx="433440" cy="159840"/>
                  <a:chOff x="5272920" y="4671720"/>
                  <a:chExt cx="433440" cy="159840"/>
                </a:xfrm>
              </p:grpSpPr>
              <p:grpSp>
                <p:nvGrpSpPr>
                  <p:cNvPr id="939" name="Group 194"/>
                  <p:cNvGrpSpPr/>
                  <p:nvPr/>
                </p:nvGrpSpPr>
                <p:grpSpPr>
                  <a:xfrm>
                    <a:off x="5378040" y="4671720"/>
                    <a:ext cx="328320" cy="140760"/>
                    <a:chOff x="5378040" y="4671720"/>
                    <a:chExt cx="328320" cy="140760"/>
                  </a:xfrm>
                </p:grpSpPr>
                <p:grpSp>
                  <p:nvGrpSpPr>
                    <p:cNvPr id="940" name="Group 195"/>
                    <p:cNvGrpSpPr/>
                    <p:nvPr/>
                  </p:nvGrpSpPr>
                  <p:grpSpPr>
                    <a:xfrm>
                      <a:off x="5438880" y="4671720"/>
                      <a:ext cx="267480" cy="117720"/>
                      <a:chOff x="5438880" y="4671720"/>
                      <a:chExt cx="267480" cy="117720"/>
                    </a:xfrm>
                  </p:grpSpPr>
                  <p:sp>
                    <p:nvSpPr>
                      <p:cNvPr id="941" name="CustomShape 196"/>
                      <p:cNvSpPr/>
                      <p:nvPr/>
                    </p:nvSpPr>
                    <p:spPr>
                      <a:xfrm>
                        <a:off x="5438880" y="4671720"/>
                        <a:ext cx="267480" cy="698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2" name="Line 197"/>
                      <p:cNvSpPr/>
                      <p:nvPr/>
                    </p:nvSpPr>
                    <p:spPr>
                      <a:xfrm>
                        <a:off x="5493240" y="47232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3" name="Line 198"/>
                      <p:cNvSpPr/>
                      <p:nvPr/>
                    </p:nvSpPr>
                    <p:spPr>
                      <a:xfrm>
                        <a:off x="5535000" y="471528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4" name="Line 199"/>
                      <p:cNvSpPr/>
                      <p:nvPr/>
                    </p:nvSpPr>
                    <p:spPr>
                      <a:xfrm>
                        <a:off x="5576400" y="46976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5" name="Line 200"/>
                      <p:cNvSpPr/>
                      <p:nvPr/>
                    </p:nvSpPr>
                    <p:spPr>
                      <a:xfrm>
                        <a:off x="5513400" y="472356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6" name="Line 201"/>
                      <p:cNvSpPr/>
                      <p:nvPr/>
                    </p:nvSpPr>
                    <p:spPr>
                      <a:xfrm>
                        <a:off x="5555520" y="47062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7" name="Line 202"/>
                      <p:cNvSpPr/>
                      <p:nvPr/>
                    </p:nvSpPr>
                    <p:spPr>
                      <a:xfrm>
                        <a:off x="5600880" y="46958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8" name="Line 203"/>
                      <p:cNvSpPr/>
                      <p:nvPr/>
                    </p:nvSpPr>
                    <p:spPr>
                      <a:xfrm>
                        <a:off x="5474520" y="472932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49" name="CustomShape 204"/>
                    <p:cNvSpPr/>
                    <p:nvPr/>
                  </p:nvSpPr>
                  <p:spPr>
                    <a:xfrm>
                      <a:off x="5378040" y="4682880"/>
                      <a:ext cx="267120" cy="12960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50" name="CustomShape 205"/>
                  <p:cNvSpPr/>
                  <p:nvPr/>
                </p:nvSpPr>
                <p:spPr>
                  <a:xfrm>
                    <a:off x="5272920" y="4728600"/>
                    <a:ext cx="401760" cy="10296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51" name="CustomShape 206"/>
                <p:cNvSpPr/>
                <p:nvPr/>
              </p:nvSpPr>
              <p:spPr>
                <a:xfrm>
                  <a:off x="5667840" y="4667760"/>
                  <a:ext cx="75960" cy="6048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52" name="Line 207"/>
              <p:cNvSpPr/>
              <p:nvPr/>
            </p:nvSpPr>
            <p:spPr>
              <a:xfrm>
                <a:off x="5200200" y="4588560"/>
                <a:ext cx="75600" cy="203400"/>
              </a:xfrm>
              <a:prstGeom prst="line">
                <a:avLst/>
              </a:prstGeom>
              <a:ln w="12600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CustomShape 208"/>
              <p:cNvSpPr/>
              <p:nvPr/>
            </p:nvSpPr>
            <p:spPr>
              <a:xfrm>
                <a:off x="4515480" y="4797000"/>
                <a:ext cx="102420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elution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4" name="CustomShape 209"/>
              <p:cNvSpPr/>
              <p:nvPr/>
            </p:nvSpPr>
            <p:spPr>
              <a:xfrm>
                <a:off x="4473360" y="4940640"/>
                <a:ext cx="10591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5" name="CustomShape 210"/>
              <p:cNvSpPr/>
              <p:nvPr/>
            </p:nvSpPr>
            <p:spPr>
              <a:xfrm>
                <a:off x="4019400" y="5078160"/>
                <a:ext cx="152388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6" name="CustomShape 211"/>
              <p:cNvSpPr/>
              <p:nvPr/>
            </p:nvSpPr>
            <p:spPr>
              <a:xfrm>
                <a:off x="4302360" y="524088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7" name="CustomShape 212"/>
              <p:cNvSpPr/>
              <p:nvPr/>
            </p:nvSpPr>
            <p:spPr>
              <a:xfrm>
                <a:off x="4983840" y="3862800"/>
                <a:ext cx="11750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RNA-RNA hybrid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8" name="Line 213"/>
              <p:cNvSpPr/>
              <p:nvPr/>
            </p:nvSpPr>
            <p:spPr>
              <a:xfrm>
                <a:off x="4915800" y="4339800"/>
                <a:ext cx="357120" cy="180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9" name="Line 214"/>
              <p:cNvSpPr/>
              <p:nvPr/>
            </p:nvSpPr>
            <p:spPr>
              <a:xfrm>
                <a:off x="4764600" y="5497920"/>
                <a:ext cx="357120" cy="180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0" name="CustomShape 215"/>
              <p:cNvSpPr/>
              <p:nvPr/>
            </p:nvSpPr>
            <p:spPr>
              <a:xfrm>
                <a:off x="4482000" y="4324320"/>
                <a:ext cx="104220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61" name="CustomShape 216"/>
              <p:cNvSpPr/>
              <p:nvPr/>
            </p:nvSpPr>
            <p:spPr>
              <a:xfrm flipH="1">
                <a:off x="6716520" y="1645200"/>
                <a:ext cx="360" cy="500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962" name="Group 217"/>
              <p:cNvGrpSpPr/>
              <p:nvPr/>
            </p:nvGrpSpPr>
            <p:grpSpPr>
              <a:xfrm>
                <a:off x="6429240" y="2221560"/>
                <a:ext cx="540000" cy="95760"/>
                <a:chOff x="6429240" y="2221560"/>
                <a:chExt cx="540000" cy="95760"/>
              </a:xfrm>
            </p:grpSpPr>
            <p:sp>
              <p:nvSpPr>
                <p:cNvPr id="963" name="Line 218"/>
                <p:cNvSpPr/>
                <p:nvPr/>
              </p:nvSpPr>
              <p:spPr>
                <a:xfrm>
                  <a:off x="6429240" y="2273040"/>
                  <a:ext cx="540000" cy="180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64" name="CustomShape 219"/>
                <p:cNvSpPr/>
                <p:nvPr/>
              </p:nvSpPr>
              <p:spPr>
                <a:xfrm>
                  <a:off x="6602040" y="2221560"/>
                  <a:ext cx="282600" cy="957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65" name="CustomShape 220"/>
              <p:cNvSpPr/>
              <p:nvPr/>
            </p:nvSpPr>
            <p:spPr>
              <a:xfrm>
                <a:off x="6722280" y="2365560"/>
                <a:ext cx="360" cy="716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6" name="CustomShape 221"/>
              <p:cNvSpPr/>
              <p:nvPr/>
            </p:nvSpPr>
            <p:spPr>
              <a:xfrm>
                <a:off x="6701040" y="2327400"/>
                <a:ext cx="14065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67" name="Group 222"/>
              <p:cNvGrpSpPr/>
              <p:nvPr/>
            </p:nvGrpSpPr>
            <p:grpSpPr>
              <a:xfrm>
                <a:off x="6172200" y="3129120"/>
                <a:ext cx="1150560" cy="360000"/>
                <a:chOff x="6172200" y="3129120"/>
                <a:chExt cx="1150560" cy="360000"/>
              </a:xfrm>
            </p:grpSpPr>
            <p:sp>
              <p:nvSpPr>
                <p:cNvPr id="968" name="CustomShape 223"/>
                <p:cNvSpPr/>
                <p:nvPr/>
              </p:nvSpPr>
              <p:spPr>
                <a:xfrm rot="17896200">
                  <a:off x="6784920" y="3187080"/>
                  <a:ext cx="269640" cy="24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969" name="Group 224"/>
                <p:cNvGrpSpPr/>
                <p:nvPr/>
              </p:nvGrpSpPr>
              <p:grpSpPr>
                <a:xfrm>
                  <a:off x="6172200" y="3129120"/>
                  <a:ext cx="1150560" cy="268920"/>
                  <a:chOff x="6172200" y="3129120"/>
                  <a:chExt cx="1150560" cy="268920"/>
                </a:xfrm>
              </p:grpSpPr>
              <p:grpSp>
                <p:nvGrpSpPr>
                  <p:cNvPr id="970" name="Group 225"/>
                  <p:cNvGrpSpPr/>
                  <p:nvPr/>
                </p:nvGrpSpPr>
                <p:grpSpPr>
                  <a:xfrm>
                    <a:off x="6432480" y="3229200"/>
                    <a:ext cx="540000" cy="95760"/>
                    <a:chOff x="6432480" y="3229200"/>
                    <a:chExt cx="540000" cy="95760"/>
                  </a:xfrm>
                </p:grpSpPr>
                <p:sp>
                  <p:nvSpPr>
                    <p:cNvPr id="971" name="Line 226"/>
                    <p:cNvSpPr/>
                    <p:nvPr/>
                  </p:nvSpPr>
                  <p:spPr>
                    <a:xfrm>
                      <a:off x="6432480" y="3279960"/>
                      <a:ext cx="54000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72" name="CustomShape 227"/>
                    <p:cNvSpPr/>
                    <p:nvPr/>
                  </p:nvSpPr>
                  <p:spPr>
                    <a:xfrm>
                      <a:off x="6605640" y="3229200"/>
                      <a:ext cx="282600" cy="9576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73" name="CustomShape 228"/>
                  <p:cNvSpPr/>
                  <p:nvPr/>
                </p:nvSpPr>
                <p:spPr>
                  <a:xfrm>
                    <a:off x="6172200" y="3129120"/>
                    <a:ext cx="352080" cy="2473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974" name="Line 229"/>
                  <p:cNvSpPr/>
                  <p:nvPr/>
                </p:nvSpPr>
                <p:spPr>
                  <a:xfrm>
                    <a:off x="6965640" y="32770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75" name="CustomShape 230"/>
                  <p:cNvSpPr/>
                  <p:nvPr/>
                </p:nvSpPr>
                <p:spPr>
                  <a:xfrm>
                    <a:off x="6983280" y="3329280"/>
                    <a:ext cx="68760" cy="6876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976" name="CustomShape 231"/>
              <p:cNvSpPr/>
              <p:nvPr/>
            </p:nvSpPr>
            <p:spPr>
              <a:xfrm>
                <a:off x="6722280" y="3412800"/>
                <a:ext cx="360" cy="572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77" name="CustomShape 232"/>
              <p:cNvSpPr/>
              <p:nvPr/>
            </p:nvSpPr>
            <p:spPr>
              <a:xfrm>
                <a:off x="6699240" y="3412800"/>
                <a:ext cx="10591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8" name="CustomShape 233"/>
              <p:cNvSpPr/>
              <p:nvPr/>
            </p:nvSpPr>
            <p:spPr>
              <a:xfrm>
                <a:off x="6697440" y="423756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9" name="CustomShape 234"/>
              <p:cNvSpPr/>
              <p:nvPr/>
            </p:nvSpPr>
            <p:spPr>
              <a:xfrm>
                <a:off x="6716880" y="2687400"/>
                <a:ext cx="1214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0" name="Group 235"/>
              <p:cNvGrpSpPr/>
              <p:nvPr/>
            </p:nvGrpSpPr>
            <p:grpSpPr>
              <a:xfrm>
                <a:off x="6316200" y="3914280"/>
                <a:ext cx="879120" cy="247320"/>
                <a:chOff x="6316200" y="3914280"/>
                <a:chExt cx="879120" cy="247320"/>
              </a:xfrm>
            </p:grpSpPr>
            <p:grpSp>
              <p:nvGrpSpPr>
                <p:cNvPr id="981" name="Group 236"/>
                <p:cNvGrpSpPr/>
                <p:nvPr/>
              </p:nvGrpSpPr>
              <p:grpSpPr>
                <a:xfrm>
                  <a:off x="6578280" y="4064760"/>
                  <a:ext cx="617040" cy="1440"/>
                  <a:chOff x="6578280" y="4064760"/>
                  <a:chExt cx="617040" cy="1440"/>
                </a:xfrm>
              </p:grpSpPr>
              <p:sp>
                <p:nvSpPr>
                  <p:cNvPr id="982" name="Line 237"/>
                  <p:cNvSpPr/>
                  <p:nvPr/>
                </p:nvSpPr>
                <p:spPr>
                  <a:xfrm>
                    <a:off x="6578280" y="4064760"/>
                    <a:ext cx="28584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83" name="Line 238"/>
                  <p:cNvSpPr/>
                  <p:nvPr/>
                </p:nvSpPr>
                <p:spPr>
                  <a:xfrm>
                    <a:off x="6864120" y="406476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84" name="CustomShape 239"/>
                <p:cNvSpPr/>
                <p:nvPr/>
              </p:nvSpPr>
              <p:spPr>
                <a:xfrm>
                  <a:off x="6316200" y="3914280"/>
                  <a:ext cx="35208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985" name="CustomShape 240"/>
              <p:cNvSpPr/>
              <p:nvPr/>
            </p:nvSpPr>
            <p:spPr>
              <a:xfrm>
                <a:off x="6678720" y="1717200"/>
                <a:ext cx="120852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6" name="CustomShape 241"/>
              <p:cNvSpPr/>
              <p:nvPr/>
            </p:nvSpPr>
            <p:spPr>
              <a:xfrm>
                <a:off x="6697440" y="2505600"/>
                <a:ext cx="104220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7" name="Line 242"/>
              <p:cNvSpPr/>
              <p:nvPr/>
            </p:nvSpPr>
            <p:spPr>
              <a:xfrm>
                <a:off x="6949440" y="4511880"/>
                <a:ext cx="35748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88" name="CustomShape 243"/>
              <p:cNvSpPr/>
              <p:nvPr/>
            </p:nvSpPr>
            <p:spPr>
              <a:xfrm>
                <a:off x="6704280" y="3591720"/>
                <a:ext cx="152388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9" name="Group 244"/>
              <p:cNvGrpSpPr/>
              <p:nvPr/>
            </p:nvGrpSpPr>
            <p:grpSpPr>
              <a:xfrm>
                <a:off x="6656400" y="4074120"/>
                <a:ext cx="1430640" cy="486720"/>
                <a:chOff x="6656400" y="4074120"/>
                <a:chExt cx="1430640" cy="486720"/>
              </a:xfrm>
            </p:grpSpPr>
            <p:sp>
              <p:nvSpPr>
                <p:cNvPr id="990" name="CustomShape 245"/>
                <p:cNvSpPr/>
                <p:nvPr/>
              </p:nvSpPr>
              <p:spPr>
                <a:xfrm>
                  <a:off x="6656400" y="4074120"/>
                  <a:ext cx="1422000" cy="4194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8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1" name="CustomShape 246"/>
                <p:cNvSpPr/>
                <p:nvPr/>
              </p:nvSpPr>
              <p:spPr>
                <a:xfrm>
                  <a:off x="8084520" y="4275720"/>
                  <a:ext cx="2520" cy="2851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92" name="CustomShape 247"/>
              <p:cNvSpPr/>
              <p:nvPr/>
            </p:nvSpPr>
            <p:spPr>
              <a:xfrm>
                <a:off x="7379280" y="4609440"/>
                <a:ext cx="14216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Reverse transcription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93" name="Group 248"/>
              <p:cNvGrpSpPr/>
              <p:nvPr/>
            </p:nvGrpSpPr>
            <p:grpSpPr>
              <a:xfrm>
                <a:off x="7702200" y="4597560"/>
                <a:ext cx="991080" cy="55440"/>
                <a:chOff x="7702200" y="4597560"/>
                <a:chExt cx="991080" cy="55440"/>
              </a:xfrm>
            </p:grpSpPr>
            <p:grpSp>
              <p:nvGrpSpPr>
                <p:cNvPr id="994" name="Group 249"/>
                <p:cNvGrpSpPr/>
                <p:nvPr/>
              </p:nvGrpSpPr>
              <p:grpSpPr>
                <a:xfrm>
                  <a:off x="7702200" y="4597560"/>
                  <a:ext cx="991080" cy="55440"/>
                  <a:chOff x="7702200" y="4597560"/>
                  <a:chExt cx="991080" cy="55440"/>
                </a:xfrm>
              </p:grpSpPr>
              <p:grpSp>
                <p:nvGrpSpPr>
                  <p:cNvPr id="995" name="Group 250"/>
                  <p:cNvGrpSpPr/>
                  <p:nvPr/>
                </p:nvGrpSpPr>
                <p:grpSpPr>
                  <a:xfrm>
                    <a:off x="7702200" y="4597560"/>
                    <a:ext cx="617040" cy="1440"/>
                    <a:chOff x="7702200" y="4597560"/>
                    <a:chExt cx="617040" cy="1440"/>
                  </a:xfrm>
                </p:grpSpPr>
                <p:sp>
                  <p:nvSpPr>
                    <p:cNvPr id="996" name="Line 251"/>
                    <p:cNvSpPr/>
                    <p:nvPr/>
                  </p:nvSpPr>
                  <p:spPr>
                    <a:xfrm>
                      <a:off x="7702200" y="459756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97" name="Line 252"/>
                    <p:cNvSpPr/>
                    <p:nvPr/>
                  </p:nvSpPr>
                  <p:spPr>
                    <a:xfrm>
                      <a:off x="7988040" y="459756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98" name="Line 253"/>
                  <p:cNvSpPr/>
                  <p:nvPr/>
                </p:nvSpPr>
                <p:spPr>
                  <a:xfrm>
                    <a:off x="8336160" y="46512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99" name="Line 254"/>
                <p:cNvSpPr/>
                <p:nvPr/>
              </p:nvSpPr>
              <p:spPr>
                <a:xfrm>
                  <a:off x="8016480" y="4647960"/>
                  <a:ext cx="331200" cy="14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00" name="Line 255"/>
                <p:cNvSpPr/>
                <p:nvPr/>
              </p:nvSpPr>
              <p:spPr>
                <a:xfrm>
                  <a:off x="7740360" y="4647600"/>
                  <a:ext cx="28548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01" name="CustomShape 256"/>
              <p:cNvSpPr/>
              <p:nvPr/>
            </p:nvSpPr>
            <p:spPr>
              <a:xfrm>
                <a:off x="8090280" y="4885560"/>
                <a:ext cx="2520" cy="28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2" name="CustomShape 257"/>
              <p:cNvSpPr/>
              <p:nvPr/>
            </p:nvSpPr>
            <p:spPr>
              <a:xfrm>
                <a:off x="7130520" y="4850640"/>
                <a:ext cx="10148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Circularization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3" name="CustomShape 258"/>
              <p:cNvSpPr/>
              <p:nvPr/>
            </p:nvSpPr>
            <p:spPr>
              <a:xfrm flipH="1">
                <a:off x="4847040" y="5605920"/>
                <a:ext cx="3021120" cy="860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4" name="CustomShape 259"/>
              <p:cNvSpPr/>
              <p:nvPr/>
            </p:nvSpPr>
            <p:spPr>
              <a:xfrm>
                <a:off x="7734600" y="5648760"/>
                <a:ext cx="92484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Linearization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5" name="CustomShape 260"/>
              <p:cNvSpPr/>
              <p:nvPr/>
            </p:nvSpPr>
            <p:spPr>
              <a:xfrm>
                <a:off x="7108920" y="5810040"/>
                <a:ext cx="1229760" cy="24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1006" name="Group 261"/>
              <p:cNvGrpSpPr/>
              <p:nvPr/>
            </p:nvGrpSpPr>
            <p:grpSpPr>
              <a:xfrm>
                <a:off x="7871040" y="5214240"/>
                <a:ext cx="435240" cy="355680"/>
                <a:chOff x="7871040" y="5214240"/>
                <a:chExt cx="435240" cy="355680"/>
              </a:xfrm>
            </p:grpSpPr>
            <p:grpSp>
              <p:nvGrpSpPr>
                <p:cNvPr id="1007" name="Group 262"/>
                <p:cNvGrpSpPr/>
                <p:nvPr/>
              </p:nvGrpSpPr>
              <p:grpSpPr>
                <a:xfrm>
                  <a:off x="7949520" y="5214240"/>
                  <a:ext cx="356760" cy="355680"/>
                  <a:chOff x="7949520" y="5214240"/>
                  <a:chExt cx="356760" cy="355680"/>
                </a:xfrm>
              </p:grpSpPr>
              <p:grpSp>
                <p:nvGrpSpPr>
                  <p:cNvPr id="1008" name="Group 263"/>
                  <p:cNvGrpSpPr/>
                  <p:nvPr/>
                </p:nvGrpSpPr>
                <p:grpSpPr>
                  <a:xfrm>
                    <a:off x="7949520" y="5214240"/>
                    <a:ext cx="355320" cy="354600"/>
                    <a:chOff x="7949520" y="5214240"/>
                    <a:chExt cx="355320" cy="354600"/>
                  </a:xfrm>
                </p:grpSpPr>
                <p:sp>
                  <p:nvSpPr>
                    <p:cNvPr id="1009" name="CustomShape 264"/>
                    <p:cNvSpPr/>
                    <p:nvPr/>
                  </p:nvSpPr>
                  <p:spPr>
                    <a:xfrm>
                      <a:off x="7949520" y="5214240"/>
                      <a:ext cx="352440" cy="35244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0" name="CustomShape 265"/>
                    <p:cNvSpPr/>
                    <p:nvPr/>
                  </p:nvSpPr>
                  <p:spPr>
                    <a:xfrm rot="5400000">
                      <a:off x="7952400" y="5216400"/>
                      <a:ext cx="352440" cy="35244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1011" name="Group 266"/>
                  <p:cNvGrpSpPr/>
                  <p:nvPr/>
                </p:nvGrpSpPr>
                <p:grpSpPr>
                  <a:xfrm>
                    <a:off x="7950600" y="5215320"/>
                    <a:ext cx="355680" cy="354600"/>
                    <a:chOff x="7950600" y="5215320"/>
                    <a:chExt cx="355680" cy="354600"/>
                  </a:xfrm>
                </p:grpSpPr>
                <p:sp>
                  <p:nvSpPr>
                    <p:cNvPr id="1012" name="CustomShape 267"/>
                    <p:cNvSpPr/>
                    <p:nvPr/>
                  </p:nvSpPr>
                  <p:spPr>
                    <a:xfrm rot="10800000">
                      <a:off x="7953840" y="5217480"/>
                      <a:ext cx="352440" cy="35244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3" name="CustomShape 268"/>
                    <p:cNvSpPr/>
                    <p:nvPr/>
                  </p:nvSpPr>
                  <p:spPr>
                    <a:xfrm rot="16200000">
                      <a:off x="7950600" y="5215320"/>
                      <a:ext cx="352440" cy="35244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sp>
              <p:nvSpPr>
                <p:cNvPr id="1014" name="Line 269"/>
                <p:cNvSpPr/>
                <p:nvPr/>
              </p:nvSpPr>
              <p:spPr>
                <a:xfrm>
                  <a:off x="7871040" y="5379840"/>
                  <a:ext cx="144000" cy="36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15" name="CustomShape 270"/>
              <p:cNvSpPr/>
              <p:nvPr/>
            </p:nvSpPr>
            <p:spPr>
              <a:xfrm>
                <a:off x="8095320" y="3881880"/>
                <a:ext cx="568440" cy="27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iCLIP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016" name="CustomShape 271"/>
              <p:cNvSpPr/>
              <p:nvPr/>
            </p:nvSpPr>
            <p:spPr>
              <a:xfrm>
                <a:off x="218880" y="1283040"/>
                <a:ext cx="318240" cy="25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7" name="CustomShape 272"/>
              <p:cNvSpPr/>
              <p:nvPr/>
            </p:nvSpPr>
            <p:spPr>
              <a:xfrm>
                <a:off x="6186600" y="1285200"/>
                <a:ext cx="326160" cy="25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8" name="CustomShape 273"/>
              <p:cNvSpPr/>
              <p:nvPr/>
            </p:nvSpPr>
            <p:spPr>
              <a:xfrm>
                <a:off x="5100480" y="1285200"/>
                <a:ext cx="326160" cy="25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9" name="CustomShape 274"/>
              <p:cNvSpPr/>
              <p:nvPr/>
            </p:nvSpPr>
            <p:spPr>
              <a:xfrm>
                <a:off x="1958760" y="1285200"/>
                <a:ext cx="318240" cy="25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B)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20" name="CustomShape 275"/>
              <p:cNvSpPr/>
              <p:nvPr/>
            </p:nvSpPr>
            <p:spPr>
              <a:xfrm>
                <a:off x="7914960" y="3897360"/>
                <a:ext cx="318240" cy="254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E)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1021" name="Group 276"/>
              <p:cNvGrpSpPr/>
              <p:nvPr/>
            </p:nvGrpSpPr>
            <p:grpSpPr>
              <a:xfrm>
                <a:off x="5137920" y="925200"/>
                <a:ext cx="1580760" cy="1440"/>
                <a:chOff x="5137920" y="925200"/>
                <a:chExt cx="1580760" cy="1440"/>
              </a:xfrm>
            </p:grpSpPr>
            <p:sp>
              <p:nvSpPr>
                <p:cNvPr id="1022" name="CustomShape 277"/>
                <p:cNvSpPr/>
                <p:nvPr/>
              </p:nvSpPr>
              <p:spPr>
                <a:xfrm>
                  <a:off x="5137920" y="925200"/>
                  <a:ext cx="15807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23" name="CustomShape 278"/>
                <p:cNvSpPr/>
                <p:nvPr/>
              </p:nvSpPr>
              <p:spPr>
                <a:xfrm>
                  <a:off x="5137920" y="926280"/>
                  <a:ext cx="5007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24" name="CustomShape 279"/>
              <p:cNvSpPr/>
              <p:nvPr/>
            </p:nvSpPr>
            <p:spPr>
              <a:xfrm>
                <a:off x="4345920" y="5677920"/>
                <a:ext cx="1800" cy="214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25" name="Line 280"/>
              <p:cNvSpPr/>
              <p:nvPr/>
            </p:nvSpPr>
            <p:spPr>
              <a:xfrm>
                <a:off x="110520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6" name="Line 281"/>
              <p:cNvSpPr/>
              <p:nvPr/>
            </p:nvSpPr>
            <p:spPr>
              <a:xfrm>
                <a:off x="254556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7" name="Line 282"/>
              <p:cNvSpPr/>
              <p:nvPr/>
            </p:nvSpPr>
            <p:spPr>
              <a:xfrm>
                <a:off x="5569920" y="4957200"/>
                <a:ext cx="360" cy="720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8" name="Line 283"/>
              <p:cNvSpPr/>
              <p:nvPr/>
            </p:nvSpPr>
            <p:spPr>
              <a:xfrm>
                <a:off x="1105200" y="5677200"/>
                <a:ext cx="5616720" cy="36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9" name="Line 284"/>
              <p:cNvSpPr/>
              <p:nvPr/>
            </p:nvSpPr>
            <p:spPr>
              <a:xfrm>
                <a:off x="6721920" y="4165560"/>
                <a:ext cx="360" cy="1512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</p:grpSp>
      <p:sp>
        <p:nvSpPr>
          <p:cNvPr id="1030" name="CustomShape 285"/>
          <p:cNvSpPr/>
          <p:nvPr/>
        </p:nvSpPr>
        <p:spPr>
          <a:xfrm>
            <a:off x="424080" y="5986080"/>
            <a:ext cx="169308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Mittal &amp; Zavolan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Genome Biology 2014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683640" y="1052640"/>
            <a:ext cx="7831440" cy="5757480"/>
            <a:chOff x="683640" y="1052640"/>
            <a:chExt cx="7831440" cy="5757480"/>
          </a:xfrm>
        </p:grpSpPr>
        <p:pic>
          <p:nvPicPr>
            <p:cNvPr id="1033" name="Picture 5" descr=""/>
            <p:cNvPicPr/>
            <p:nvPr/>
          </p:nvPicPr>
          <p:blipFill>
            <a:blip r:embed="rId1"/>
            <a:stretch/>
          </p:blipFill>
          <p:spPr>
            <a:xfrm>
              <a:off x="683640" y="1052640"/>
              <a:ext cx="7831440" cy="575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4" name="CustomShape 3"/>
            <p:cNvSpPr/>
            <p:nvPr/>
          </p:nvSpPr>
          <p:spPr>
            <a:xfrm>
              <a:off x="729720" y="6322680"/>
              <a:ext cx="433800" cy="310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6" name="CustomShape 2"/>
          <p:cNvSpPr/>
          <p:nvPr/>
        </p:nvSpPr>
        <p:spPr>
          <a:xfrm>
            <a:off x="323640" y="1052640"/>
            <a:ext cx="849384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Total RNA sequencing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PolyA+ RNA sequencing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Ribozero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Genome annotation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Allele-specific expression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Transcript identification (lncRNAs)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Alternative splicing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Fusion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5`/3` tag sequencing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expression analysis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Small RNA sequencing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Identification and expression analysis of small RNAs (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eg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 miRNAs)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Metabolic labeling – RNA Seq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decay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Crosslinking and immunoprecipitation of RNA-binding proteins (CLIP)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Binding sites of RBPs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Ribosome footprinting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translation</a:t>
            </a:r>
            <a:endParaRPr b="0" lang="en-US" sz="15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Ribometh-seq and similar</a:t>
            </a:r>
            <a:endParaRPr b="0" lang="en-US" sz="15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Detection of RNA modifications</a:t>
            </a:r>
            <a:endParaRPr b="0" lang="en-US" sz="1500" spc="-1" strike="noStrike">
              <a:latin typeface="Arial"/>
            </a:endParaRPr>
          </a:p>
          <a:p>
            <a:pPr marL="711720" indent="-392040">
              <a:lnSpc>
                <a:spcPct val="100000"/>
              </a:lnSpc>
              <a:spcBef>
                <a:spcPts val="1199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Single-cell transcriptomics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7" name="CustomShape 3"/>
          <p:cNvSpPr/>
          <p:nvPr/>
        </p:nvSpPr>
        <p:spPr>
          <a:xfrm>
            <a:off x="5518080" y="2061000"/>
            <a:ext cx="25830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38" name="CustomShape 4"/>
          <p:cNvSpPr/>
          <p:nvPr/>
        </p:nvSpPr>
        <p:spPr>
          <a:xfrm>
            <a:off x="4417560" y="5518080"/>
            <a:ext cx="4286880" cy="6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but non exhaustive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https://liorpachter.wordpress.com/seq/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Beginning of sequencing: Sanger’s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504000" y="1124640"/>
            <a:ext cx="809676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Could be applied to wide range of fragment lengths, used initially in whole genome sequencing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Extract, purify and fragment genomic DNA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Make clone library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Sequence clone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Assemble the genome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Fill gaps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Computationally intensive for alignment and assembly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41" name="Picture 4" descr=""/>
          <p:cNvPicPr/>
          <p:nvPr/>
        </p:nvPicPr>
        <p:blipFill>
          <a:blip r:embed="rId3"/>
          <a:stretch/>
        </p:blipFill>
        <p:spPr>
          <a:xfrm>
            <a:off x="1403640" y="4984200"/>
            <a:ext cx="1911960" cy="1433520"/>
          </a:xfrm>
          <a:prstGeom prst="rect">
            <a:avLst/>
          </a:prstGeom>
          <a:ln w="9360">
            <a:noFill/>
          </a:ln>
        </p:spPr>
      </p:pic>
      <p:pic>
        <p:nvPicPr>
          <p:cNvPr id="1042" name="Picture 9" descr=""/>
          <p:cNvPicPr/>
          <p:nvPr/>
        </p:nvPicPr>
        <p:blipFill>
          <a:blip r:embed="rId4"/>
          <a:stretch/>
        </p:blipFill>
        <p:spPr>
          <a:xfrm>
            <a:off x="3925080" y="4735800"/>
            <a:ext cx="1364040" cy="1930320"/>
          </a:xfrm>
          <a:prstGeom prst="rect">
            <a:avLst/>
          </a:prstGeom>
          <a:ln>
            <a:noFill/>
          </a:ln>
        </p:spPr>
      </p:pic>
      <p:pic>
        <p:nvPicPr>
          <p:cNvPr id="1043" name="Picture 10" descr=""/>
          <p:cNvPicPr/>
          <p:nvPr/>
        </p:nvPicPr>
        <p:blipFill>
          <a:blip r:embed="rId5"/>
          <a:stretch/>
        </p:blipFill>
        <p:spPr>
          <a:xfrm>
            <a:off x="6043320" y="4707720"/>
            <a:ext cx="1261800" cy="1930320"/>
          </a:xfrm>
          <a:prstGeom prst="rect">
            <a:avLst/>
          </a:prstGeom>
          <a:ln>
            <a:noFill/>
          </a:ln>
        </p:spPr>
      </p:pic>
      <p:sp>
        <p:nvSpPr>
          <p:cNvPr id="1044" name="CustomShape 3"/>
          <p:cNvSpPr/>
          <p:nvPr/>
        </p:nvSpPr>
        <p:spPr>
          <a:xfrm>
            <a:off x="4035240" y="4736160"/>
            <a:ext cx="110304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Gene Myers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6059160" y="6381360"/>
            <a:ext cx="120816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David Haussler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6" name="CustomShape 5"/>
          <p:cNvSpPr/>
          <p:nvPr/>
        </p:nvSpPr>
        <p:spPr>
          <a:xfrm>
            <a:off x="1555200" y="6420960"/>
            <a:ext cx="155412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Frederick Sanger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603960" y="2752200"/>
            <a:ext cx="88956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320440" y="1748520"/>
            <a:ext cx="7650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519080" y="3984480"/>
            <a:ext cx="235764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 rot="5400000">
            <a:off x="5464440" y="2763000"/>
            <a:ext cx="639720" cy="385452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9" name="CustomShape 5"/>
          <p:cNvSpPr/>
          <p:nvPr/>
        </p:nvSpPr>
        <p:spPr>
          <a:xfrm>
            <a:off x="6948360" y="2766600"/>
            <a:ext cx="11124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3472200" y="5113080"/>
            <a:ext cx="4629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5996880" y="207000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8"/>
          <p:cNvSpPr/>
          <p:nvPr/>
        </p:nvSpPr>
        <p:spPr>
          <a:xfrm flipV="1">
            <a:off x="4389840" y="207504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711320" y="2980800"/>
            <a:ext cx="203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7282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3853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200" cy="2282760"/>
          </a:xfrm>
          <a:prstGeom prst="rect">
            <a:avLst/>
          </a:prstGeom>
          <a:ln>
            <a:noFill/>
          </a:ln>
        </p:spPr>
      </p:pic>
      <p:sp>
        <p:nvSpPr>
          <p:cNvPr id="257" name="CustomShape 12"/>
          <p:cNvSpPr/>
          <p:nvPr/>
        </p:nvSpPr>
        <p:spPr>
          <a:xfrm>
            <a:off x="5989680" y="5873040"/>
            <a:ext cx="318348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628560" y="343800"/>
            <a:ext cx="788364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more complex model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alternative splicing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Sanger sequencing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8" name="CustomShape 2"/>
          <p:cNvSpPr/>
          <p:nvPr/>
        </p:nvSpPr>
        <p:spPr>
          <a:xfrm>
            <a:off x="504000" y="1124640"/>
            <a:ext cx="824112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Uses chain terminating nucleotides which are stochastically incorporated </a:t>
            </a:r>
            <a:endParaRPr b="0" lang="en-US" sz="22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Gel electrophoresis allows one to ’read’ the sequence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049" name="Group 3"/>
          <p:cNvGrpSpPr/>
          <p:nvPr/>
        </p:nvGrpSpPr>
        <p:grpSpPr>
          <a:xfrm>
            <a:off x="6580800" y="2395080"/>
            <a:ext cx="2182680" cy="4382280"/>
            <a:chOff x="6580800" y="2395080"/>
            <a:chExt cx="2182680" cy="4382280"/>
          </a:xfrm>
        </p:grpSpPr>
        <p:grpSp>
          <p:nvGrpSpPr>
            <p:cNvPr id="1050" name="Group 4"/>
            <p:cNvGrpSpPr/>
            <p:nvPr/>
          </p:nvGrpSpPr>
          <p:grpSpPr>
            <a:xfrm>
              <a:off x="6580800" y="2395080"/>
              <a:ext cx="2021400" cy="4360680"/>
              <a:chOff x="6580800" y="2395080"/>
              <a:chExt cx="2021400" cy="4360680"/>
            </a:xfrm>
          </p:grpSpPr>
          <p:grpSp>
            <p:nvGrpSpPr>
              <p:cNvPr id="1051" name="Group 5"/>
              <p:cNvGrpSpPr/>
              <p:nvPr/>
            </p:nvGrpSpPr>
            <p:grpSpPr>
              <a:xfrm>
                <a:off x="6646680" y="2395080"/>
                <a:ext cx="1812240" cy="453240"/>
                <a:chOff x="6646680" y="2395080"/>
                <a:chExt cx="1812240" cy="453240"/>
              </a:xfrm>
            </p:grpSpPr>
            <p:sp>
              <p:nvSpPr>
                <p:cNvPr id="1052" name="CustomShape 6"/>
                <p:cNvSpPr/>
                <p:nvPr/>
              </p:nvSpPr>
              <p:spPr>
                <a:xfrm>
                  <a:off x="6646680" y="2395080"/>
                  <a:ext cx="361080" cy="453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A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3" name="CustomShape 7"/>
                <p:cNvSpPr/>
                <p:nvPr/>
              </p:nvSpPr>
              <p:spPr>
                <a:xfrm>
                  <a:off x="7117560" y="2395080"/>
                  <a:ext cx="361080" cy="453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C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4" name="CustomShape 8"/>
                <p:cNvSpPr/>
                <p:nvPr/>
              </p:nvSpPr>
              <p:spPr>
                <a:xfrm>
                  <a:off x="7575840" y="2395080"/>
                  <a:ext cx="361080" cy="453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G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5" name="CustomShape 9"/>
                <p:cNvSpPr/>
                <p:nvPr/>
              </p:nvSpPr>
              <p:spPr>
                <a:xfrm>
                  <a:off x="8097840" y="2395080"/>
                  <a:ext cx="361080" cy="453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T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</p:grpSp>
          <p:sp>
            <p:nvSpPr>
              <p:cNvPr id="1056" name="Line 10"/>
              <p:cNvSpPr/>
              <p:nvPr/>
            </p:nvSpPr>
            <p:spPr>
              <a:xfrm>
                <a:off x="6671160" y="2921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7" name="Line 11"/>
              <p:cNvSpPr/>
              <p:nvPr/>
            </p:nvSpPr>
            <p:spPr>
              <a:xfrm>
                <a:off x="7128360" y="31496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8" name="Line 12"/>
              <p:cNvSpPr/>
              <p:nvPr/>
            </p:nvSpPr>
            <p:spPr>
              <a:xfrm>
                <a:off x="8093880" y="3416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9" name="Line 13"/>
              <p:cNvSpPr/>
              <p:nvPr/>
            </p:nvSpPr>
            <p:spPr>
              <a:xfrm>
                <a:off x="8093880" y="3722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0" name="Line 14"/>
              <p:cNvSpPr/>
              <p:nvPr/>
            </p:nvSpPr>
            <p:spPr>
              <a:xfrm>
                <a:off x="7128360" y="39632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1" name="Line 15"/>
              <p:cNvSpPr/>
              <p:nvPr/>
            </p:nvSpPr>
            <p:spPr>
              <a:xfrm>
                <a:off x="7624080" y="42552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2" name="Line 16"/>
              <p:cNvSpPr/>
              <p:nvPr/>
            </p:nvSpPr>
            <p:spPr>
              <a:xfrm>
                <a:off x="7636680" y="480132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3" name="Line 17"/>
              <p:cNvSpPr/>
              <p:nvPr/>
            </p:nvSpPr>
            <p:spPr>
              <a:xfrm>
                <a:off x="7128360" y="45093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4" name="Line 18"/>
              <p:cNvSpPr/>
              <p:nvPr/>
            </p:nvSpPr>
            <p:spPr>
              <a:xfrm>
                <a:off x="7128360" y="5639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5" name="Line 19"/>
              <p:cNvSpPr/>
              <p:nvPr/>
            </p:nvSpPr>
            <p:spPr>
              <a:xfrm>
                <a:off x="7128360" y="64778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6" name="Line 20"/>
              <p:cNvSpPr/>
              <p:nvPr/>
            </p:nvSpPr>
            <p:spPr>
              <a:xfrm>
                <a:off x="8081280" y="50806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7" name="Line 21"/>
              <p:cNvSpPr/>
              <p:nvPr/>
            </p:nvSpPr>
            <p:spPr>
              <a:xfrm>
                <a:off x="8081280" y="53730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8" name="Line 22"/>
              <p:cNvSpPr/>
              <p:nvPr/>
            </p:nvSpPr>
            <p:spPr>
              <a:xfrm>
                <a:off x="8068680" y="58935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9" name="Line 23"/>
              <p:cNvSpPr/>
              <p:nvPr/>
            </p:nvSpPr>
            <p:spPr>
              <a:xfrm>
                <a:off x="8068680" y="61984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70" name="CustomShape 24"/>
              <p:cNvSpPr/>
              <p:nvPr/>
            </p:nvSpPr>
            <p:spPr>
              <a:xfrm>
                <a:off x="6580800" y="2788560"/>
                <a:ext cx="2021400" cy="3967200"/>
              </a:xfrm>
              <a:prstGeom prst="rect">
                <a:avLst/>
              </a:prstGeom>
              <a:noFill/>
              <a:ln w="19080">
                <a:solidFill>
                  <a:schemeClr val="accent1">
                    <a:shade val="95000"/>
                    <a:satMod val="105000"/>
                  </a:schemeClr>
                </a:solidFill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  <p:sp>
          <p:nvSpPr>
            <p:cNvPr id="1071" name="CustomShape 25"/>
            <p:cNvSpPr/>
            <p:nvPr/>
          </p:nvSpPr>
          <p:spPr>
            <a:xfrm>
              <a:off x="8763120" y="2805480"/>
              <a:ext cx="360" cy="397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072" name="Group 26"/>
          <p:cNvGrpSpPr/>
          <p:nvPr/>
        </p:nvGrpSpPr>
        <p:grpSpPr>
          <a:xfrm>
            <a:off x="534240" y="-22021560"/>
            <a:ext cx="5932440" cy="28899360"/>
            <a:chOff x="534240" y="-22021560"/>
            <a:chExt cx="5932440" cy="28899360"/>
          </a:xfrm>
        </p:grpSpPr>
        <p:sp>
          <p:nvSpPr>
            <p:cNvPr id="1073" name="CustomShape 27"/>
            <p:cNvSpPr/>
            <p:nvPr/>
          </p:nvSpPr>
          <p:spPr>
            <a:xfrm>
              <a:off x="534240" y="2699640"/>
              <a:ext cx="5664600" cy="3927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AGTAGTGTGTGCCCGTCTGTTCGTATCTTCTTGCGCTTCA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4" name="CustomShape 28"/>
            <p:cNvSpPr/>
            <p:nvPr/>
          </p:nvSpPr>
          <p:spPr>
            <a:xfrm flipV="1">
              <a:off x="4419720" y="-22021920"/>
              <a:ext cx="1794600" cy="356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5" name="CustomShape 29"/>
            <p:cNvSpPr/>
            <p:nvPr/>
          </p:nvSpPr>
          <p:spPr>
            <a:xfrm>
              <a:off x="4219200" y="6516000"/>
              <a:ext cx="354960" cy="36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5’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6" name="CustomShape 30"/>
            <p:cNvSpPr/>
            <p:nvPr/>
          </p:nvSpPr>
          <p:spPr>
            <a:xfrm>
              <a:off x="6111720" y="2566440"/>
              <a:ext cx="354960" cy="36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3’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Underlying principle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504000" y="1124640"/>
            <a:ext cx="809676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synthesis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Sanger/Dideoxy chain termination – 1st generation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Pyrosequencing (Roche/454)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Reversible terminator (Illumina)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Ion torrent (Life Technologies) - 3rd generation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Zero Mode Waveguide (Pacific Biosciences) - 3rd generation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Oligo Ligation Detection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SOLiD (Applied Biosystems) – 2nd generation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Direct reading of DNA/RNA sequence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Nanopore sequencing – 3rd generation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Major technologies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0" name="Group 2"/>
          <p:cNvGrpSpPr/>
          <p:nvPr/>
        </p:nvGrpSpPr>
        <p:grpSpPr>
          <a:xfrm>
            <a:off x="0" y="1674360"/>
            <a:ext cx="9140760" cy="4761720"/>
            <a:chOff x="0" y="1674360"/>
            <a:chExt cx="9140760" cy="4761720"/>
          </a:xfrm>
        </p:grpSpPr>
        <p:pic>
          <p:nvPicPr>
            <p:cNvPr id="1081" name="Picture 4" descr=""/>
            <p:cNvPicPr/>
            <p:nvPr/>
          </p:nvPicPr>
          <p:blipFill>
            <a:blip r:embed="rId1"/>
            <a:srcRect l="0" t="24415" r="-16" b="6103"/>
            <a:stretch/>
          </p:blipFill>
          <p:spPr>
            <a:xfrm>
              <a:off x="0" y="1674360"/>
              <a:ext cx="9140760" cy="476172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898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82" name="CustomShape 3"/>
            <p:cNvSpPr/>
            <p:nvPr/>
          </p:nvSpPr>
          <p:spPr>
            <a:xfrm>
              <a:off x="4934880" y="2359800"/>
              <a:ext cx="67032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SOLiD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lengths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4" name="Group 2"/>
          <p:cNvGrpSpPr/>
          <p:nvPr/>
        </p:nvGrpSpPr>
        <p:grpSpPr>
          <a:xfrm>
            <a:off x="0" y="1725480"/>
            <a:ext cx="9140760" cy="4367160"/>
            <a:chOff x="0" y="1725480"/>
            <a:chExt cx="9140760" cy="4367160"/>
          </a:xfrm>
        </p:grpSpPr>
        <p:pic>
          <p:nvPicPr>
            <p:cNvPr id="1085" name="Picture 7" descr=""/>
            <p:cNvPicPr/>
            <p:nvPr/>
          </p:nvPicPr>
          <p:blipFill>
            <a:blip r:embed="rId1"/>
            <a:srcRect l="0" t="23373" r="0" b="12898"/>
            <a:stretch/>
          </p:blipFill>
          <p:spPr>
            <a:xfrm>
              <a:off x="0" y="1725480"/>
              <a:ext cx="9140760" cy="4367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6" name="CustomShape 3"/>
            <p:cNvSpPr/>
            <p:nvPr/>
          </p:nvSpPr>
          <p:spPr>
            <a:xfrm>
              <a:off x="6345720" y="2061000"/>
              <a:ext cx="110016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assembled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87" name="CustomShape 4"/>
            <p:cNvSpPr/>
            <p:nvPr/>
          </p:nvSpPr>
          <p:spPr>
            <a:xfrm>
              <a:off x="6669720" y="3772080"/>
              <a:ext cx="156780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single molecule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089" name="Table 2"/>
          <p:cNvGraphicFramePr/>
          <p:nvPr/>
        </p:nvGraphicFramePr>
        <p:xfrm>
          <a:off x="804600" y="1494720"/>
          <a:ext cx="7095240" cy="4202280"/>
        </p:xfrm>
        <a:graphic>
          <a:graphicData uri="http://schemas.openxmlformats.org/drawingml/2006/table">
            <a:tbl>
              <a:tblPr/>
              <a:tblGrid>
                <a:gridCol w="2862000"/>
                <a:gridCol w="4233600"/>
              </a:tblGrid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Raw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FastQ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Alignments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SAM, BAM, CRAM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Genome annotation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GFF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Intervals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BED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Variants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VCF, BCF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Continuous data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WIG, bedGraph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</a:tbl>
          </a:graphicData>
        </a:graphic>
      </p:graphicFrame>
      <p:sp>
        <p:nvSpPr>
          <p:cNvPr id="1090" name="CustomShape 3"/>
          <p:cNvSpPr/>
          <p:nvPr/>
        </p:nvSpPr>
        <p:spPr>
          <a:xfrm>
            <a:off x="781560" y="6046200"/>
            <a:ext cx="479916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http://genome.ucsc.edu/FAQ/FAQformat.html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92" name="Picture 3" descr=""/>
          <p:cNvPicPr/>
          <p:nvPr/>
        </p:nvPicPr>
        <p:blipFill>
          <a:blip r:embed="rId1"/>
          <a:stretch/>
        </p:blipFill>
        <p:spPr>
          <a:xfrm>
            <a:off x="2278080" y="1010160"/>
            <a:ext cx="4666680" cy="579996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 spd="med">
    <p:fad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Quality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94" name="CustomShape 2"/>
          <p:cNvSpPr/>
          <p:nvPr/>
        </p:nvSpPr>
        <p:spPr>
          <a:xfrm>
            <a:off x="395640" y="1124640"/>
            <a:ext cx="834984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files have a per base quality score (covered in detail later). There are many tools to evaluate sequencing quality and perform trimming/modification</a:t>
            </a:r>
            <a:endParaRPr b="0" lang="en-US" sz="24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post-hoc method to detect low quality data: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integrity number (TIN) estimates the uniformity of coverage of a transcript by reads </a:t>
            </a:r>
            <a:r>
              <a:rPr b="0" lang="en-US" sz="2400" spc="-1" strike="noStrike">
                <a:solidFill>
                  <a:srgbClr val="323232"/>
                </a:solidFill>
                <a:latin typeface="Wingdings"/>
                <a:ea typeface="DejaVu Sans"/>
              </a:rPr>
              <a:t>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degraded transcripts have poor 5` coverage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Uniformity of coverage estimated as Shannon entropy of read frequency per position, take median over transcript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095" name="Group 3"/>
          <p:cNvGrpSpPr/>
          <p:nvPr/>
        </p:nvGrpSpPr>
        <p:grpSpPr>
          <a:xfrm>
            <a:off x="2196360" y="5330160"/>
            <a:ext cx="4750920" cy="1036080"/>
            <a:chOff x="2196360" y="5330160"/>
            <a:chExt cx="4750920" cy="1036080"/>
          </a:xfrm>
        </p:grpSpPr>
        <p:grpSp>
          <p:nvGrpSpPr>
            <p:cNvPr id="1096" name="Group 4"/>
            <p:cNvGrpSpPr/>
            <p:nvPr/>
          </p:nvGrpSpPr>
          <p:grpSpPr>
            <a:xfrm>
              <a:off x="2196360" y="5690880"/>
              <a:ext cx="4750920" cy="675360"/>
              <a:chOff x="2196360" y="5690880"/>
              <a:chExt cx="4750920" cy="675360"/>
            </a:xfrm>
          </p:grpSpPr>
          <p:sp>
            <p:nvSpPr>
              <p:cNvPr id="1097" name="Line 5"/>
              <p:cNvSpPr/>
              <p:nvPr/>
            </p:nvSpPr>
            <p:spPr>
              <a:xfrm>
                <a:off x="2347560" y="6001560"/>
                <a:ext cx="4329360" cy="11520"/>
              </a:xfrm>
              <a:prstGeom prst="line">
                <a:avLst/>
              </a:prstGeom>
              <a:ln w="38160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98" name="CustomShape 6"/>
              <p:cNvSpPr/>
              <p:nvPr/>
            </p:nvSpPr>
            <p:spPr>
              <a:xfrm>
                <a:off x="2196360" y="5690880"/>
                <a:ext cx="354960" cy="36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5’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099" name="CustomShape 7"/>
              <p:cNvSpPr/>
              <p:nvPr/>
            </p:nvSpPr>
            <p:spPr>
              <a:xfrm>
                <a:off x="6449040" y="5708880"/>
                <a:ext cx="480600" cy="36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3’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0" name="CustomShape 8"/>
              <p:cNvSpPr/>
              <p:nvPr/>
            </p:nvSpPr>
            <p:spPr>
              <a:xfrm>
                <a:off x="2215440" y="6004440"/>
                <a:ext cx="595800" cy="36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Cap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1" name="CustomShape 9"/>
              <p:cNvSpPr/>
              <p:nvPr/>
            </p:nvSpPr>
            <p:spPr>
              <a:xfrm>
                <a:off x="5991840" y="5995440"/>
                <a:ext cx="955440" cy="361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Poly(A)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1102" name="CustomShape 10"/>
            <p:cNvSpPr/>
            <p:nvPr/>
          </p:nvSpPr>
          <p:spPr>
            <a:xfrm>
              <a:off x="2414880" y="5330160"/>
              <a:ext cx="4272840" cy="576000"/>
            </a:xfrm>
            <a:custGeom>
              <a:avLst/>
              <a:gdLst/>
              <a:ahLst/>
              <a:rect l="l" t="t" r="r" b="b"/>
              <a:pathLst>
                <a:path w="4276165" h="579393">
                  <a:moveTo>
                    <a:pt x="0" y="551329"/>
                  </a:moveTo>
                  <a:cubicBezTo>
                    <a:pt x="17929" y="555812"/>
                    <a:pt x="35522" y="561967"/>
                    <a:pt x="53788" y="564777"/>
                  </a:cubicBezTo>
                  <a:cubicBezTo>
                    <a:pt x="231974" y="592191"/>
                    <a:pt x="266490" y="574404"/>
                    <a:pt x="497541" y="564777"/>
                  </a:cubicBezTo>
                  <a:cubicBezTo>
                    <a:pt x="589746" y="534040"/>
                    <a:pt x="475317" y="570332"/>
                    <a:pt x="605118" y="537882"/>
                  </a:cubicBezTo>
                  <a:cubicBezTo>
                    <a:pt x="618869" y="534444"/>
                    <a:pt x="631513" y="526971"/>
                    <a:pt x="645459" y="524435"/>
                  </a:cubicBezTo>
                  <a:cubicBezTo>
                    <a:pt x="681014" y="517970"/>
                    <a:pt x="717176" y="515470"/>
                    <a:pt x="753035" y="510988"/>
                  </a:cubicBezTo>
                  <a:cubicBezTo>
                    <a:pt x="854125" y="520178"/>
                    <a:pt x="877273" y="514641"/>
                    <a:pt x="954741" y="537882"/>
                  </a:cubicBezTo>
                  <a:cubicBezTo>
                    <a:pt x="981894" y="546028"/>
                    <a:pt x="1035423" y="564777"/>
                    <a:pt x="1035423" y="564777"/>
                  </a:cubicBezTo>
                  <a:cubicBezTo>
                    <a:pt x="1048870" y="560294"/>
                    <a:pt x="1062013" y="554767"/>
                    <a:pt x="1075765" y="551329"/>
                  </a:cubicBezTo>
                  <a:cubicBezTo>
                    <a:pt x="1232826" y="512063"/>
                    <a:pt x="1303249" y="543605"/>
                    <a:pt x="1519518" y="551329"/>
                  </a:cubicBezTo>
                  <a:cubicBezTo>
                    <a:pt x="1653300" y="578087"/>
                    <a:pt x="1591664" y="571665"/>
                    <a:pt x="1815353" y="551329"/>
                  </a:cubicBezTo>
                  <a:cubicBezTo>
                    <a:pt x="1838115" y="549260"/>
                    <a:pt x="1859872" y="540406"/>
                    <a:pt x="1882588" y="537882"/>
                  </a:cubicBezTo>
                  <a:cubicBezTo>
                    <a:pt x="1940673" y="531428"/>
                    <a:pt x="1999129" y="528917"/>
                    <a:pt x="2057400" y="524435"/>
                  </a:cubicBezTo>
                  <a:cubicBezTo>
                    <a:pt x="2208997" y="494116"/>
                    <a:pt x="2024292" y="524435"/>
                    <a:pt x="2272553" y="524435"/>
                  </a:cubicBezTo>
                  <a:cubicBezTo>
                    <a:pt x="2380223" y="524435"/>
                    <a:pt x="2487706" y="515470"/>
                    <a:pt x="2595282" y="510988"/>
                  </a:cubicBezTo>
                  <a:cubicBezTo>
                    <a:pt x="2615680" y="497390"/>
                    <a:pt x="2648127" y="470647"/>
                    <a:pt x="2675965" y="470647"/>
                  </a:cubicBezTo>
                  <a:cubicBezTo>
                    <a:pt x="2698821" y="470647"/>
                    <a:pt x="2720713" y="480005"/>
                    <a:pt x="2743200" y="484094"/>
                  </a:cubicBezTo>
                  <a:cubicBezTo>
                    <a:pt x="2770025" y="488971"/>
                    <a:pt x="2796988" y="493059"/>
                    <a:pt x="2823882" y="497541"/>
                  </a:cubicBezTo>
                  <a:cubicBezTo>
                    <a:pt x="2864223" y="493059"/>
                    <a:pt x="2905105" y="492054"/>
                    <a:pt x="2944906" y="484094"/>
                  </a:cubicBezTo>
                  <a:cubicBezTo>
                    <a:pt x="2972704" y="478534"/>
                    <a:pt x="2997337" y="459554"/>
                    <a:pt x="3025588" y="457200"/>
                  </a:cubicBezTo>
                  <a:lnTo>
                    <a:pt x="3186953" y="443753"/>
                  </a:lnTo>
                  <a:cubicBezTo>
                    <a:pt x="3283458" y="379416"/>
                    <a:pt x="3244779" y="412821"/>
                    <a:pt x="3307976" y="349624"/>
                  </a:cubicBezTo>
                  <a:cubicBezTo>
                    <a:pt x="3330388" y="354106"/>
                    <a:pt x="3352356" y="363071"/>
                    <a:pt x="3375212" y="363071"/>
                  </a:cubicBezTo>
                  <a:cubicBezTo>
                    <a:pt x="3416080" y="363071"/>
                    <a:pt x="3415817" y="344033"/>
                    <a:pt x="3442447" y="322729"/>
                  </a:cubicBezTo>
                  <a:cubicBezTo>
                    <a:pt x="3455067" y="312633"/>
                    <a:pt x="3466847" y="298492"/>
                    <a:pt x="3482788" y="295835"/>
                  </a:cubicBezTo>
                  <a:cubicBezTo>
                    <a:pt x="3549256" y="284757"/>
                    <a:pt x="3617259" y="286870"/>
                    <a:pt x="3684494" y="282388"/>
                  </a:cubicBezTo>
                  <a:cubicBezTo>
                    <a:pt x="3697941" y="273423"/>
                    <a:pt x="3714739" y="268114"/>
                    <a:pt x="3724835" y="255494"/>
                  </a:cubicBezTo>
                  <a:cubicBezTo>
                    <a:pt x="3733690" y="244426"/>
                    <a:pt x="3731398" y="227544"/>
                    <a:pt x="3738282" y="215153"/>
                  </a:cubicBezTo>
                  <a:cubicBezTo>
                    <a:pt x="3753979" y="186898"/>
                    <a:pt x="3774141" y="161365"/>
                    <a:pt x="3792070" y="134471"/>
                  </a:cubicBezTo>
                  <a:lnTo>
                    <a:pt x="3792070" y="134471"/>
                  </a:lnTo>
                  <a:cubicBezTo>
                    <a:pt x="3810000" y="116541"/>
                    <a:pt x="3831794" y="101780"/>
                    <a:pt x="3845859" y="80682"/>
                  </a:cubicBezTo>
                  <a:cubicBezTo>
                    <a:pt x="3854824" y="67235"/>
                    <a:pt x="3860133" y="50437"/>
                    <a:pt x="3872753" y="40341"/>
                  </a:cubicBezTo>
                  <a:cubicBezTo>
                    <a:pt x="3883821" y="31486"/>
                    <a:pt x="3899465" y="30788"/>
                    <a:pt x="3913094" y="26894"/>
                  </a:cubicBezTo>
                  <a:cubicBezTo>
                    <a:pt x="4031288" y="-6876"/>
                    <a:pt x="3910499" y="32241"/>
                    <a:pt x="4007223" y="0"/>
                  </a:cubicBezTo>
                  <a:cubicBezTo>
                    <a:pt x="4103238" y="32005"/>
                    <a:pt x="4072181" y="3306"/>
                    <a:pt x="4114800" y="67235"/>
                  </a:cubicBezTo>
                  <a:cubicBezTo>
                    <a:pt x="4125737" y="100046"/>
                    <a:pt x="4129073" y="121850"/>
                    <a:pt x="4155141" y="147918"/>
                  </a:cubicBezTo>
                  <a:cubicBezTo>
                    <a:pt x="4166569" y="159346"/>
                    <a:pt x="4182035" y="165847"/>
                    <a:pt x="4195482" y="174812"/>
                  </a:cubicBezTo>
                  <a:cubicBezTo>
                    <a:pt x="4216806" y="238784"/>
                    <a:pt x="4212740" y="250173"/>
                    <a:pt x="4249270" y="295835"/>
                  </a:cubicBezTo>
                  <a:cubicBezTo>
                    <a:pt x="4257190" y="305735"/>
                    <a:pt x="4276165" y="322729"/>
                    <a:pt x="4276165" y="322729"/>
                  </a:cubicBezTo>
                </a:path>
              </a:pathLst>
            </a:custGeom>
            <a:noFill/>
            <a:ln>
              <a:solidFill>
                <a:srgbClr val="e2000e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03" name="CustomShape 11"/>
          <p:cNvSpPr/>
          <p:nvPr/>
        </p:nvSpPr>
        <p:spPr>
          <a:xfrm>
            <a:off x="3369960" y="5220000"/>
            <a:ext cx="23940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Read coverage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4" name="CustomShape 12"/>
          <p:cNvSpPr/>
          <p:nvPr/>
        </p:nvSpPr>
        <p:spPr>
          <a:xfrm>
            <a:off x="2613240" y="6442920"/>
            <a:ext cx="389232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Wang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 BMC Bioinformatics 2016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RNA-Seq for differential gene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6" name="CustomShape 2"/>
          <p:cNvSpPr/>
          <p:nvPr/>
        </p:nvSpPr>
        <p:spPr>
          <a:xfrm>
            <a:off x="323640" y="1412640"/>
            <a:ext cx="849384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Typically: which genes are expressed at higher/lower levels in the treated versus control samples?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07" name="Picture 4" descr=""/>
          <p:cNvPicPr/>
          <p:nvPr/>
        </p:nvPicPr>
        <p:blipFill>
          <a:blip r:embed="rId2"/>
          <a:stretch/>
        </p:blipFill>
        <p:spPr>
          <a:xfrm>
            <a:off x="1665000" y="2547720"/>
            <a:ext cx="5848920" cy="3974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3960" y="2752200"/>
            <a:ext cx="88956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320440" y="1748520"/>
            <a:ext cx="7650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4519080" y="3984480"/>
            <a:ext cx="235764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 rot="5400000">
            <a:off x="5464440" y="2763000"/>
            <a:ext cx="639720" cy="385452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6948360" y="2766600"/>
            <a:ext cx="11124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472200" y="5113080"/>
            <a:ext cx="4629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5996880" y="207000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8"/>
          <p:cNvSpPr/>
          <p:nvPr/>
        </p:nvSpPr>
        <p:spPr>
          <a:xfrm flipV="1">
            <a:off x="4389840" y="207504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9"/>
          <p:cNvSpPr/>
          <p:nvPr/>
        </p:nvSpPr>
        <p:spPr>
          <a:xfrm>
            <a:off x="4711320" y="2980800"/>
            <a:ext cx="203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0"/>
          <p:cNvSpPr/>
          <p:nvPr/>
        </p:nvSpPr>
        <p:spPr>
          <a:xfrm>
            <a:off x="7282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1"/>
          <p:cNvSpPr/>
          <p:nvPr/>
        </p:nvSpPr>
        <p:spPr>
          <a:xfrm>
            <a:off x="3853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200" cy="2282760"/>
          </a:xfrm>
          <a:prstGeom prst="rect">
            <a:avLst/>
          </a:prstGeom>
          <a:ln>
            <a:noFill/>
          </a:ln>
        </p:spPr>
      </p:pic>
      <p:sp>
        <p:nvSpPr>
          <p:cNvPr id="271" name="CustomShape 12"/>
          <p:cNvSpPr/>
          <p:nvPr/>
        </p:nvSpPr>
        <p:spPr>
          <a:xfrm>
            <a:off x="787320" y="2336760"/>
            <a:ext cx="258444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~20,000 mammalian genes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2" name="CustomShape 13"/>
          <p:cNvSpPr/>
          <p:nvPr/>
        </p:nvSpPr>
        <p:spPr>
          <a:xfrm>
            <a:off x="868320" y="3184560"/>
            <a:ext cx="243360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&gt;&gt;100,000 (?) transcripts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3" name="CustomShape 14"/>
          <p:cNvSpPr/>
          <p:nvPr/>
        </p:nvSpPr>
        <p:spPr>
          <a:xfrm>
            <a:off x="789480" y="4032360"/>
            <a:ext cx="258444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&gt;&gt;&gt;1,000,000 (??) proteins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1193760" y="4906080"/>
            <a:ext cx="174168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Cellular Diversity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CustomShape 16"/>
          <p:cNvSpPr/>
          <p:nvPr/>
        </p:nvSpPr>
        <p:spPr>
          <a:xfrm flipH="1" flipV="1">
            <a:off x="2078280" y="2657160"/>
            <a:ext cx="216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7"/>
          <p:cNvSpPr/>
          <p:nvPr/>
        </p:nvSpPr>
        <p:spPr>
          <a:xfrm flipV="1">
            <a:off x="2083680" y="3504960"/>
            <a:ext cx="360" cy="52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8"/>
          <p:cNvSpPr/>
          <p:nvPr/>
        </p:nvSpPr>
        <p:spPr>
          <a:xfrm flipV="1">
            <a:off x="2066400" y="4352760"/>
            <a:ext cx="1404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9"/>
          <p:cNvSpPr/>
          <p:nvPr/>
        </p:nvSpPr>
        <p:spPr>
          <a:xfrm>
            <a:off x="5989680" y="5873040"/>
            <a:ext cx="318348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9" name="CustomShape 20"/>
          <p:cNvSpPr/>
          <p:nvPr/>
        </p:nvSpPr>
        <p:spPr>
          <a:xfrm>
            <a:off x="628560" y="343800"/>
            <a:ext cx="788364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more complex model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alternative splicing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603960" y="2752200"/>
            <a:ext cx="88956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320440" y="1748520"/>
            <a:ext cx="7650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948360" y="2766600"/>
            <a:ext cx="11124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5996880" y="207000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 flipV="1">
            <a:off x="4389840" y="207504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4711320" y="2980800"/>
            <a:ext cx="203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7282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853800" y="2498400"/>
            <a:ext cx="425520" cy="58608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628560" y="343800"/>
            <a:ext cx="788364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more complex model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- sequencing nucleic acids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9" name="CustomShape 10"/>
          <p:cNvSpPr/>
          <p:nvPr/>
        </p:nvSpPr>
        <p:spPr>
          <a:xfrm rot="19801800">
            <a:off x="3270960" y="2061000"/>
            <a:ext cx="3322440" cy="75600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1"/>
          <p:cNvSpPr/>
          <p:nvPr/>
        </p:nvSpPr>
        <p:spPr>
          <a:xfrm>
            <a:off x="457200" y="1920240"/>
            <a:ext cx="246852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latin typeface="Arial"/>
              </a:rPr>
              <a:t>describe</a:t>
            </a:r>
            <a:r>
              <a:rPr b="0" lang="en-US" sz="2600" spc="-1" strike="noStrike">
                <a:latin typeface="Arial"/>
              </a:rPr>
              <a:t> or </a:t>
            </a:r>
            <a:r>
              <a:rPr b="1" lang="en-US" sz="2600" spc="-1" strike="noStrike">
                <a:latin typeface="Arial"/>
              </a:rPr>
              <a:t>quantify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291" name="CustomShape 12"/>
          <p:cNvSpPr/>
          <p:nvPr/>
        </p:nvSpPr>
        <p:spPr>
          <a:xfrm>
            <a:off x="4519080" y="3984480"/>
            <a:ext cx="235764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92" name="CustomShape 13"/>
          <p:cNvSpPr/>
          <p:nvPr/>
        </p:nvSpPr>
        <p:spPr>
          <a:xfrm>
            <a:off x="3472200" y="5833080"/>
            <a:ext cx="4629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CustomShape 14"/>
          <p:cNvSpPr/>
          <p:nvPr/>
        </p:nvSpPr>
        <p:spPr>
          <a:xfrm flipV="1">
            <a:off x="5996880" y="313776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4453920" y="313092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16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7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18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1"/>
          <p:cNvSpPr/>
          <p:nvPr/>
        </p:nvSpPr>
        <p:spPr>
          <a:xfrm>
            <a:off x="4519080" y="3984480"/>
            <a:ext cx="235764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01" name="CustomShape 22"/>
          <p:cNvSpPr/>
          <p:nvPr/>
        </p:nvSpPr>
        <p:spPr>
          <a:xfrm>
            <a:off x="3472200" y="5833080"/>
            <a:ext cx="4629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23"/>
          <p:cNvSpPr/>
          <p:nvPr/>
        </p:nvSpPr>
        <p:spPr>
          <a:xfrm flipV="1">
            <a:off x="5996880" y="313776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4"/>
          <p:cNvSpPr/>
          <p:nvPr/>
        </p:nvSpPr>
        <p:spPr>
          <a:xfrm>
            <a:off x="4453920" y="3130920"/>
            <a:ext cx="101484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25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26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27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28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29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30"/>
          <p:cNvSpPr/>
          <p:nvPr/>
        </p:nvSpPr>
        <p:spPr>
          <a:xfrm>
            <a:off x="1635480" y="2756520"/>
            <a:ext cx="193320" cy="7182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1"/>
          <p:cNvSpPr/>
          <p:nvPr/>
        </p:nvSpPr>
        <p:spPr>
          <a:xfrm>
            <a:off x="554400" y="3470040"/>
            <a:ext cx="2818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mRNA levels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proxy of a proxy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of cell physiology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04000" y="1052640"/>
            <a:ext cx="809676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Genomics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Whole genome/exome sequencing (WGS, WES) </a:t>
            </a:r>
            <a:endParaRPr b="0" lang="en-US" sz="20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SNPs / CNVs / Structural variations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Epigenomics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Bisulphite sequencing : DNA methylation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ChIP-seq : TF binding sites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ATAC-Seq : chromatine opening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Transcriptomics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Total RNA 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PolyA-tail selection : focus on mRNA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Ribo depletion : mRNA + non-coding RNAs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5’/3’ RACE seq : focus on a single gene’s isoforms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Single cell sequencing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404640"/>
            <a:ext cx="809676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052640"/>
            <a:ext cx="8096760" cy="53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Genomics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Whole genome/exome sequencing (WGS, WES) </a:t>
            </a:r>
            <a:endParaRPr b="0" lang="en-US" sz="2000" spc="-1" strike="noStrike">
              <a:latin typeface="Arial"/>
            </a:endParaRPr>
          </a:p>
          <a:p>
            <a:pPr lvl="2" marL="1071720" indent="-3920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SNPs / CNVs / Structural variations</a:t>
            </a: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Epigenomics</a:t>
            </a:r>
            <a:endParaRPr b="0" lang="en-US" sz="24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Bisulphite sequencing : DNA methylation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ChIP-seq : TF binding sites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ATAC-Seq : chromatine opening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360000" indent="-35676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Transcriptomics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Total RNA 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PolyA-tail selection : focus on mRNA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Ribo depletion : mRNA + non-coding RNAs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5’/3’ RACE seq : focus on a single gene’s isoforms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Single cell sequencing</a:t>
            </a:r>
            <a:endParaRPr b="0" lang="en-US" sz="2000" spc="-1" strike="noStrike">
              <a:latin typeface="Arial"/>
            </a:endParaRPr>
          </a:p>
          <a:p>
            <a:pPr lvl="2" marL="703080" indent="-3398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6238080" y="3143160"/>
            <a:ext cx="25830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4413600" y="5555520"/>
            <a:ext cx="4286880" cy="6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but non exhaustive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https://liorpachter.wordpress.com/seq/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8501</TotalTime>
  <Application>LibreOffice/6.4.7.2$Linux_X86_64 LibreOffice_project/40$Build-2</Application>
  <Words>1441</Words>
  <Paragraphs>357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2017-08-10T13:16:46Z</cp:lastPrinted>
  <dcterms:modified xsi:type="dcterms:W3CDTF">2023-09-04T08:48:12Z</dcterms:modified>
  <cp:revision>209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